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60" r:id="rId3"/>
    <p:sldId id="262" r:id="rId4"/>
    <p:sldId id="270" r:id="rId5"/>
    <p:sldId id="263" r:id="rId6"/>
    <p:sldId id="271" r:id="rId7"/>
    <p:sldId id="264" r:id="rId8"/>
    <p:sldId id="272" r:id="rId9"/>
    <p:sldId id="265" r:id="rId10"/>
    <p:sldId id="273" r:id="rId11"/>
    <p:sldId id="274" r:id="rId12"/>
    <p:sldId id="275" r:id="rId13"/>
    <p:sldId id="276" r:id="rId14"/>
    <p:sldId id="277" r:id="rId15"/>
    <p:sldId id="266" r:id="rId16"/>
    <p:sldId id="280" r:id="rId17"/>
    <p:sldId id="283" r:id="rId18"/>
    <p:sldId id="281" r:id="rId19"/>
    <p:sldId id="282" r:id="rId20"/>
    <p:sldId id="284" r:id="rId21"/>
    <p:sldId id="285" r:id="rId22"/>
    <p:sldId id="286" r:id="rId23"/>
    <p:sldId id="287" r:id="rId24"/>
    <p:sldId id="288" r:id="rId25"/>
    <p:sldId id="289" r:id="rId26"/>
    <p:sldId id="290" r:id="rId27"/>
    <p:sldId id="291" r:id="rId28"/>
    <p:sldId id="292" r:id="rId29"/>
    <p:sldId id="293" r:id="rId30"/>
    <p:sldId id="267" r:id="rId31"/>
    <p:sldId id="278" r:id="rId32"/>
    <p:sldId id="279" r:id="rId33"/>
    <p:sldId id="268" r:id="rId34"/>
    <p:sldId id="294" r:id="rId35"/>
    <p:sldId id="295" r:id="rId36"/>
    <p:sldId id="296" r:id="rId37"/>
    <p:sldId id="298" r:id="rId38"/>
    <p:sldId id="297" r:id="rId39"/>
    <p:sldId id="299" r:id="rId40"/>
    <p:sldId id="300" r:id="rId41"/>
    <p:sldId id="301" r:id="rId42"/>
    <p:sldId id="302" r:id="rId43"/>
    <p:sldId id="269" r:id="rId44"/>
    <p:sldId id="261" r:id="rId45"/>
    <p:sldId id="258" r:id="rId46"/>
    <p:sldId id="2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ep shaw" initials="Ss" lastIdx="5" clrIdx="0">
    <p:extLst>
      <p:ext uri="{19B8F6BF-5375-455C-9EA6-DF929625EA0E}">
        <p15:presenceInfo xmlns:p15="http://schemas.microsoft.com/office/powerpoint/2012/main" userId="Sandeep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4D2F"/>
    <a:srgbClr val="D9C895"/>
    <a:srgbClr val="F5E7CD"/>
    <a:srgbClr val="C5E0B4"/>
    <a:srgbClr val="FFFBFA"/>
    <a:srgbClr val="FFD966"/>
    <a:srgbClr val="FFBDBD"/>
    <a:srgbClr val="FF9B9B"/>
    <a:srgbClr val="604C4B"/>
    <a:srgbClr val="9871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4472" autoAdjust="0"/>
  </p:normalViewPr>
  <p:slideViewPr>
    <p:cSldViewPr snapToGrid="0">
      <p:cViewPr>
        <p:scale>
          <a:sx n="75" d="100"/>
          <a:sy n="75" d="100"/>
        </p:scale>
        <p:origin x="1133"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8T00:22:41.716" idx="1">
    <p:pos x="10" y="10"/>
    <p:text>MITM Attack</p:text>
    <p:extLst>
      <p:ext uri="{C676402C-5697-4E1C-873F-D02D1690AC5C}">
        <p15:threadingInfo xmlns:p15="http://schemas.microsoft.com/office/powerpoint/2012/main" timeZoneBias="-330"/>
      </p:ext>
    </p:extLst>
  </p:cm>
  <p:cm authorId="1" dt="2022-11-28T00:23:54.086" idx="2">
    <p:pos x="10" y="106"/>
    <p:text>The Attacker either get access to the data between client and server or try to manipulate the data.</p:text>
    <p:extLst>
      <p:ext uri="{C676402C-5697-4E1C-873F-D02D1690AC5C}">
        <p15:threadingInfo xmlns:p15="http://schemas.microsoft.com/office/powerpoint/2012/main" timeZoneBias="-330">
          <p15:parentCm authorId="1" idx="1"/>
        </p15:threadingInfo>
      </p:ext>
    </p:extLst>
  </p:cm>
  <p:cm authorId="1" dt="2022-11-28T00:24:19.303" idx="4">
    <p:pos x="106" y="106"/>
    <p:text>Data Breach</p:text>
    <p:extLst>
      <p:ext uri="{C676402C-5697-4E1C-873F-D02D1690AC5C}">
        <p15:threadingInfo xmlns:p15="http://schemas.microsoft.com/office/powerpoint/2012/main" timeZoneBias="-330"/>
      </p:ext>
    </p:extLst>
  </p:cm>
  <p:cm authorId="1" dt="2022-11-28T00:25:22.544" idx="5">
    <p:pos x="106" y="202"/>
    <p:text>unauthorized access of data,  unintentional information disclosure, data leak, information leakage, and data spill</p:text>
    <p:extLst>
      <p:ext uri="{C676402C-5697-4E1C-873F-D02D1690AC5C}">
        <p15:threadingInfo xmlns:p15="http://schemas.microsoft.com/office/powerpoint/2012/main" timeZoneBias="-330">
          <p15:parentCm authorId="1"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Abstract</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Introduction</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Literature Survey</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Proposed Method</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Algorithm Analysis</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solidFill>
              <a:srgbClr val="987146"/>
            </a:solidFill>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F57516-8427-4C1D-B766-73592994411E}" type="doc">
      <dgm:prSet loTypeId="urn:microsoft.com/office/officeart/2005/8/layout/vList3" loCatId="list" qsTypeId="urn:microsoft.com/office/officeart/2005/8/quickstyle/simple1" qsCatId="simple" csTypeId="urn:microsoft.com/office/officeart/2005/8/colors/accent1_2" csCatId="accent1" phldr="1"/>
      <dgm:spPr/>
    </dgm:pt>
    <dgm:pt modelId="{D0719835-28D4-4F5A-BC42-4EEE38E2229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Working</a:t>
          </a:r>
          <a:endParaRPr lang="en-US" sz="2000" dirty="0">
            <a:solidFill>
              <a:srgbClr val="987146"/>
            </a:solidFill>
            <a:latin typeface="Verdana" panose="020B0604030504040204" pitchFamily="34" charset="0"/>
            <a:ea typeface="Verdana" panose="020B0604030504040204" pitchFamily="34" charset="0"/>
          </a:endParaRPr>
        </a:p>
      </dgm:t>
    </dgm:pt>
    <dgm:pt modelId="{821BF214-AF52-4B19-B956-6F71C9E7C3F1}" type="par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C7206EAE-DB8C-4F55-AAE3-9ACA5ABD5CAD}" type="sibTrans" cxnId="{EA290419-240D-4EB1-90C4-73E99761C5BD}">
      <dgm:prSet/>
      <dgm:spPr/>
      <dgm:t>
        <a:bodyPr/>
        <a:lstStyle/>
        <a:p>
          <a:endParaRPr lang="en-US" sz="2000">
            <a:latin typeface="Verdana" panose="020B0604030504040204" pitchFamily="34" charset="0"/>
            <a:ea typeface="Verdana" panose="020B0604030504040204" pitchFamily="34" charset="0"/>
          </a:endParaRPr>
        </a:p>
      </dgm:t>
    </dgm:pt>
    <dgm:pt modelId="{E5EAE426-9F94-44F6-BC0C-71DFCE52922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Result Analysis</a:t>
          </a:r>
          <a:endParaRPr lang="en-US" sz="2000" dirty="0">
            <a:solidFill>
              <a:srgbClr val="987146"/>
            </a:solidFill>
            <a:latin typeface="Verdana" panose="020B0604030504040204" pitchFamily="34" charset="0"/>
            <a:ea typeface="Verdana" panose="020B0604030504040204" pitchFamily="34" charset="0"/>
          </a:endParaRPr>
        </a:p>
      </dgm:t>
    </dgm:pt>
    <dgm:pt modelId="{F4751CCD-D782-4DDA-A78E-E6354B7D7DB9}" type="par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CC2B0D27-4F5D-43EE-925F-E3E6482A888B}" type="sibTrans" cxnId="{DCFDDEDE-BBF0-4143-A96C-B80E0205F777}">
      <dgm:prSet/>
      <dgm:spPr/>
      <dgm:t>
        <a:bodyPr/>
        <a:lstStyle/>
        <a:p>
          <a:endParaRPr lang="en-US" sz="2000">
            <a:latin typeface="Verdana" panose="020B0604030504040204" pitchFamily="34" charset="0"/>
            <a:ea typeface="Verdana" panose="020B0604030504040204" pitchFamily="34" charset="0"/>
          </a:endParaRPr>
        </a:p>
      </dgm:t>
    </dgm:pt>
    <dgm:pt modelId="{1F382975-4704-4B54-85FA-86E803477C18}">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Future Scope</a:t>
          </a:r>
          <a:endParaRPr lang="en-US" sz="2000" dirty="0">
            <a:solidFill>
              <a:srgbClr val="987146"/>
            </a:solidFill>
            <a:latin typeface="Verdana" panose="020B0604030504040204" pitchFamily="34" charset="0"/>
            <a:ea typeface="Verdana" panose="020B0604030504040204" pitchFamily="34" charset="0"/>
          </a:endParaRPr>
        </a:p>
      </dgm:t>
    </dgm:pt>
    <dgm:pt modelId="{561AB76D-1D16-4ABB-87FD-CF23443D1E0A}" type="par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6638500A-32CE-4663-A0DD-225B1FFF3F43}" type="sibTrans" cxnId="{6E478D0E-30FF-4DE4-B528-FAD3051B618F}">
      <dgm:prSet/>
      <dgm:spPr/>
      <dgm:t>
        <a:bodyPr/>
        <a:lstStyle/>
        <a:p>
          <a:endParaRPr lang="en-US" sz="2000">
            <a:latin typeface="Verdana" panose="020B0604030504040204" pitchFamily="34" charset="0"/>
            <a:ea typeface="Verdana" panose="020B0604030504040204" pitchFamily="34" charset="0"/>
          </a:endParaRPr>
        </a:p>
      </dgm:t>
    </dgm:pt>
    <dgm:pt modelId="{9C30E92A-0AE1-4B7C-88C3-6FCEF4490C10}">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Reference</a:t>
          </a:r>
          <a:endParaRPr lang="en-US" sz="2000" dirty="0">
            <a:solidFill>
              <a:srgbClr val="987146"/>
            </a:solidFill>
            <a:latin typeface="Verdana" panose="020B0604030504040204" pitchFamily="34" charset="0"/>
            <a:ea typeface="Verdana" panose="020B0604030504040204" pitchFamily="34" charset="0"/>
          </a:endParaRPr>
        </a:p>
      </dgm:t>
    </dgm:pt>
    <dgm:pt modelId="{724B7BA5-97C9-4AEB-9B09-6EA63003B4FD}" type="par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48AADA2B-2742-4CED-8229-EF3A3F23CD35}" type="sibTrans" cxnId="{DC9CE151-73B3-448A-89A1-A46779AA7DCF}">
      <dgm:prSet/>
      <dgm:spPr/>
      <dgm:t>
        <a:bodyPr/>
        <a:lstStyle/>
        <a:p>
          <a:endParaRPr lang="en-US" sz="2000">
            <a:latin typeface="Verdana" panose="020B0604030504040204" pitchFamily="34" charset="0"/>
            <a:ea typeface="Verdana" panose="020B0604030504040204" pitchFamily="34" charset="0"/>
          </a:endParaRPr>
        </a:p>
      </dgm:t>
    </dgm:pt>
    <dgm:pt modelId="{7C1860BD-3979-46F7-8530-664CB28F7B11}">
      <dgm:prSet phldrT="[Text]" custT="1"/>
      <dgm:spPr>
        <a:solidFill>
          <a:srgbClr val="F5E7CD"/>
        </a:solidFill>
      </dgm:spPr>
      <dgm:t>
        <a:bodyPr/>
        <a:lstStyle/>
        <a:p>
          <a:r>
            <a:rPr lang="en-US" sz="2000" dirty="0" smtClean="0">
              <a:solidFill>
                <a:srgbClr val="987146"/>
              </a:solidFill>
              <a:latin typeface="Verdana" panose="020B0604030504040204" pitchFamily="34" charset="0"/>
              <a:ea typeface="Verdana" panose="020B0604030504040204" pitchFamily="34" charset="0"/>
            </a:rPr>
            <a:t>Conclusion</a:t>
          </a:r>
          <a:endParaRPr lang="en-US" sz="2000" dirty="0">
            <a:solidFill>
              <a:srgbClr val="987146"/>
            </a:solidFill>
            <a:latin typeface="Verdana" panose="020B0604030504040204" pitchFamily="34" charset="0"/>
            <a:ea typeface="Verdana" panose="020B0604030504040204" pitchFamily="34" charset="0"/>
          </a:endParaRPr>
        </a:p>
      </dgm:t>
    </dgm:pt>
    <dgm:pt modelId="{C601B535-A565-40DB-8128-2DB75845C979}" type="par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34B77CA0-AC00-4FC6-B01D-A74A67FDA044}" type="sibTrans" cxnId="{79F5BA20-0626-494C-A3F8-F71DB3BF3CA8}">
      <dgm:prSet/>
      <dgm:spPr/>
      <dgm:t>
        <a:bodyPr/>
        <a:lstStyle/>
        <a:p>
          <a:endParaRPr lang="en-US" sz="2000">
            <a:latin typeface="Verdana" panose="020B0604030504040204" pitchFamily="34" charset="0"/>
            <a:ea typeface="Verdana" panose="020B0604030504040204" pitchFamily="34" charset="0"/>
          </a:endParaRPr>
        </a:p>
      </dgm:t>
    </dgm:pt>
    <dgm:pt modelId="{CD6130E6-F53C-491D-9407-5202018F2CE6}" type="pres">
      <dgm:prSet presAssocID="{F8F57516-8427-4C1D-B766-73592994411E}" presName="linearFlow" presStyleCnt="0">
        <dgm:presLayoutVars>
          <dgm:dir/>
          <dgm:resizeHandles val="exact"/>
        </dgm:presLayoutVars>
      </dgm:prSet>
      <dgm:spPr/>
    </dgm:pt>
    <dgm:pt modelId="{62DFD4B3-3176-479A-823D-3F4155F72015}" type="pres">
      <dgm:prSet presAssocID="{D0719835-28D4-4F5A-BC42-4EEE38E22290}" presName="composite" presStyleCnt="0"/>
      <dgm:spPr/>
    </dgm:pt>
    <dgm:pt modelId="{69748ADA-CE46-4938-B4FC-E181B2F161D1}" type="pres">
      <dgm:prSet presAssocID="{D0719835-28D4-4F5A-BC42-4EEE38E22290}" presName="imgShp" presStyleLbl="fgImgPlace1" presStyleIdx="0" presStyleCnt="5"/>
      <dgm:spPr>
        <a:solidFill>
          <a:srgbClr val="D9C895"/>
        </a:solidFill>
      </dgm:spPr>
    </dgm:pt>
    <dgm:pt modelId="{4F8109AC-481F-4AD2-9E95-DC8FD0586F4E}" type="pres">
      <dgm:prSet presAssocID="{D0719835-28D4-4F5A-BC42-4EEE38E22290}" presName="txShp" presStyleLbl="node1" presStyleIdx="0" presStyleCnt="5">
        <dgm:presLayoutVars>
          <dgm:bulletEnabled val="1"/>
        </dgm:presLayoutVars>
      </dgm:prSet>
      <dgm:spPr/>
      <dgm:t>
        <a:bodyPr/>
        <a:lstStyle/>
        <a:p>
          <a:endParaRPr lang="en-US"/>
        </a:p>
      </dgm:t>
    </dgm:pt>
    <dgm:pt modelId="{E4BA4EB6-0B32-4AED-AA45-3C673CE8D93B}" type="pres">
      <dgm:prSet presAssocID="{C7206EAE-DB8C-4F55-AAE3-9ACA5ABD5CAD}" presName="spacing" presStyleCnt="0"/>
      <dgm:spPr/>
    </dgm:pt>
    <dgm:pt modelId="{5B73935F-37F7-42C6-A7DE-A509F1E66485}" type="pres">
      <dgm:prSet presAssocID="{E5EAE426-9F94-44F6-BC0C-71DFCE529228}" presName="composite" presStyleCnt="0"/>
      <dgm:spPr/>
    </dgm:pt>
    <dgm:pt modelId="{AFF4C76E-272F-46A4-A613-273D950FEFA9}" type="pres">
      <dgm:prSet presAssocID="{E5EAE426-9F94-44F6-BC0C-71DFCE529228}" presName="imgShp" presStyleLbl="fgImgPlace1" presStyleIdx="1" presStyleCnt="5"/>
      <dgm:spPr>
        <a:solidFill>
          <a:srgbClr val="D9C895"/>
        </a:solidFill>
      </dgm:spPr>
    </dgm:pt>
    <dgm:pt modelId="{677E9717-A94C-45C8-AEAF-AC545B258F88}" type="pres">
      <dgm:prSet presAssocID="{E5EAE426-9F94-44F6-BC0C-71DFCE529228}" presName="txShp" presStyleLbl="node1" presStyleIdx="1" presStyleCnt="5">
        <dgm:presLayoutVars>
          <dgm:bulletEnabled val="1"/>
        </dgm:presLayoutVars>
      </dgm:prSet>
      <dgm:spPr/>
      <dgm:t>
        <a:bodyPr/>
        <a:lstStyle/>
        <a:p>
          <a:endParaRPr lang="en-US"/>
        </a:p>
      </dgm:t>
    </dgm:pt>
    <dgm:pt modelId="{D98623AE-C3DE-4E93-981A-D20797027D37}" type="pres">
      <dgm:prSet presAssocID="{CC2B0D27-4F5D-43EE-925F-E3E6482A888B}" presName="spacing" presStyleCnt="0"/>
      <dgm:spPr/>
    </dgm:pt>
    <dgm:pt modelId="{A8BEA0EE-0DF8-4F63-8617-07F1BB1A590F}" type="pres">
      <dgm:prSet presAssocID="{1F382975-4704-4B54-85FA-86E803477C18}" presName="composite" presStyleCnt="0"/>
      <dgm:spPr/>
    </dgm:pt>
    <dgm:pt modelId="{F16A9553-D731-42E1-A0C7-447EAA399C3C}" type="pres">
      <dgm:prSet presAssocID="{1F382975-4704-4B54-85FA-86E803477C18}" presName="imgShp" presStyleLbl="fgImgPlace1" presStyleIdx="2" presStyleCnt="5"/>
      <dgm:spPr>
        <a:solidFill>
          <a:srgbClr val="D9C895"/>
        </a:solidFill>
      </dgm:spPr>
    </dgm:pt>
    <dgm:pt modelId="{0D3C73F3-C488-4C22-8D2D-8F10ACEA339F}" type="pres">
      <dgm:prSet presAssocID="{1F382975-4704-4B54-85FA-86E803477C18}" presName="txShp" presStyleLbl="node1" presStyleIdx="2" presStyleCnt="5">
        <dgm:presLayoutVars>
          <dgm:bulletEnabled val="1"/>
        </dgm:presLayoutVars>
      </dgm:prSet>
      <dgm:spPr/>
      <dgm:t>
        <a:bodyPr/>
        <a:lstStyle/>
        <a:p>
          <a:endParaRPr lang="en-US"/>
        </a:p>
      </dgm:t>
    </dgm:pt>
    <dgm:pt modelId="{BDA000BB-FE25-4ACF-B988-32FEF019E85C}" type="pres">
      <dgm:prSet presAssocID="{6638500A-32CE-4663-A0DD-225B1FFF3F43}" presName="spacing" presStyleCnt="0"/>
      <dgm:spPr/>
    </dgm:pt>
    <dgm:pt modelId="{540208FA-83F6-4427-A0D4-29F0F73C296C}" type="pres">
      <dgm:prSet presAssocID="{9C30E92A-0AE1-4B7C-88C3-6FCEF4490C10}" presName="composite" presStyleCnt="0"/>
      <dgm:spPr/>
    </dgm:pt>
    <dgm:pt modelId="{79BCF2A8-4D78-4597-B58C-ADA341D8BD12}" type="pres">
      <dgm:prSet presAssocID="{9C30E92A-0AE1-4B7C-88C3-6FCEF4490C10}" presName="imgShp" presStyleLbl="fgImgPlace1" presStyleIdx="3" presStyleCnt="5"/>
      <dgm:spPr>
        <a:solidFill>
          <a:srgbClr val="D9C895"/>
        </a:solidFill>
      </dgm:spPr>
    </dgm:pt>
    <dgm:pt modelId="{7F897F68-1710-4DB3-A3CA-A38BD47E27C5}" type="pres">
      <dgm:prSet presAssocID="{9C30E92A-0AE1-4B7C-88C3-6FCEF4490C10}" presName="txShp" presStyleLbl="node1" presStyleIdx="3" presStyleCnt="5">
        <dgm:presLayoutVars>
          <dgm:bulletEnabled val="1"/>
        </dgm:presLayoutVars>
      </dgm:prSet>
      <dgm:spPr/>
      <dgm:t>
        <a:bodyPr/>
        <a:lstStyle/>
        <a:p>
          <a:endParaRPr lang="en-US"/>
        </a:p>
      </dgm:t>
    </dgm:pt>
    <dgm:pt modelId="{F957A298-6FCD-4E1F-AC57-9FA59C600791}" type="pres">
      <dgm:prSet presAssocID="{48AADA2B-2742-4CED-8229-EF3A3F23CD35}" presName="spacing" presStyleCnt="0"/>
      <dgm:spPr/>
    </dgm:pt>
    <dgm:pt modelId="{E013F28F-381E-4A2F-BEF5-6E1D33B96B9A}" type="pres">
      <dgm:prSet presAssocID="{7C1860BD-3979-46F7-8530-664CB28F7B11}" presName="composite" presStyleCnt="0"/>
      <dgm:spPr/>
    </dgm:pt>
    <dgm:pt modelId="{BEBAD8FA-07BD-48AD-B93F-98FC4C76E517}" type="pres">
      <dgm:prSet presAssocID="{7C1860BD-3979-46F7-8530-664CB28F7B11}" presName="imgShp" presStyleLbl="fgImgPlace1" presStyleIdx="4" presStyleCnt="5"/>
      <dgm:spPr>
        <a:solidFill>
          <a:srgbClr val="D9C895"/>
        </a:solidFill>
      </dgm:spPr>
    </dgm:pt>
    <dgm:pt modelId="{66C17518-DCF1-4628-BB76-163A44737501}" type="pres">
      <dgm:prSet presAssocID="{7C1860BD-3979-46F7-8530-664CB28F7B11}" presName="txShp" presStyleLbl="node1" presStyleIdx="4" presStyleCnt="5">
        <dgm:presLayoutVars>
          <dgm:bulletEnabled val="1"/>
        </dgm:presLayoutVars>
      </dgm:prSet>
      <dgm:spPr/>
      <dgm:t>
        <a:bodyPr/>
        <a:lstStyle/>
        <a:p>
          <a:endParaRPr lang="en-US"/>
        </a:p>
      </dgm:t>
    </dgm:pt>
  </dgm:ptLst>
  <dgm:cxnLst>
    <dgm:cxn modelId="{DC9CE151-73B3-448A-89A1-A46779AA7DCF}" srcId="{F8F57516-8427-4C1D-B766-73592994411E}" destId="{9C30E92A-0AE1-4B7C-88C3-6FCEF4490C10}" srcOrd="3" destOrd="0" parTransId="{724B7BA5-97C9-4AEB-9B09-6EA63003B4FD}" sibTransId="{48AADA2B-2742-4CED-8229-EF3A3F23CD35}"/>
    <dgm:cxn modelId="{68ABE2DD-9939-4BA1-891F-81A8D043C9C5}" type="presOf" srcId="{E5EAE426-9F94-44F6-BC0C-71DFCE529228}" destId="{677E9717-A94C-45C8-AEAF-AC545B258F88}" srcOrd="0" destOrd="0" presId="urn:microsoft.com/office/officeart/2005/8/layout/vList3"/>
    <dgm:cxn modelId="{B1B52A8F-A5AE-4A48-9066-6C01C7FC9586}" type="presOf" srcId="{7C1860BD-3979-46F7-8530-664CB28F7B11}" destId="{66C17518-DCF1-4628-BB76-163A44737501}" srcOrd="0" destOrd="0" presId="urn:microsoft.com/office/officeart/2005/8/layout/vList3"/>
    <dgm:cxn modelId="{79F5BA20-0626-494C-A3F8-F71DB3BF3CA8}" srcId="{F8F57516-8427-4C1D-B766-73592994411E}" destId="{7C1860BD-3979-46F7-8530-664CB28F7B11}" srcOrd="4" destOrd="0" parTransId="{C601B535-A565-40DB-8128-2DB75845C979}" sibTransId="{34B77CA0-AC00-4FC6-B01D-A74A67FDA044}"/>
    <dgm:cxn modelId="{DCFDDEDE-BBF0-4143-A96C-B80E0205F777}" srcId="{F8F57516-8427-4C1D-B766-73592994411E}" destId="{E5EAE426-9F94-44F6-BC0C-71DFCE529228}" srcOrd="1" destOrd="0" parTransId="{F4751CCD-D782-4DDA-A78E-E6354B7D7DB9}" sibTransId="{CC2B0D27-4F5D-43EE-925F-E3E6482A888B}"/>
    <dgm:cxn modelId="{484B2D2E-F25C-446E-89EB-2D1D1CFF45EA}" type="presOf" srcId="{F8F57516-8427-4C1D-B766-73592994411E}" destId="{CD6130E6-F53C-491D-9407-5202018F2CE6}" srcOrd="0" destOrd="0" presId="urn:microsoft.com/office/officeart/2005/8/layout/vList3"/>
    <dgm:cxn modelId="{34F973E9-117D-43C3-B190-B471107F6A50}" type="presOf" srcId="{9C30E92A-0AE1-4B7C-88C3-6FCEF4490C10}" destId="{7F897F68-1710-4DB3-A3CA-A38BD47E27C5}" srcOrd="0" destOrd="0" presId="urn:microsoft.com/office/officeart/2005/8/layout/vList3"/>
    <dgm:cxn modelId="{AE2327EC-F870-49DA-9631-D04A69F315FE}" type="presOf" srcId="{1F382975-4704-4B54-85FA-86E803477C18}" destId="{0D3C73F3-C488-4C22-8D2D-8F10ACEA339F}" srcOrd="0" destOrd="0" presId="urn:microsoft.com/office/officeart/2005/8/layout/vList3"/>
    <dgm:cxn modelId="{EA290419-240D-4EB1-90C4-73E99761C5BD}" srcId="{F8F57516-8427-4C1D-B766-73592994411E}" destId="{D0719835-28D4-4F5A-BC42-4EEE38E22290}" srcOrd="0" destOrd="0" parTransId="{821BF214-AF52-4B19-B956-6F71C9E7C3F1}" sibTransId="{C7206EAE-DB8C-4F55-AAE3-9ACA5ABD5CAD}"/>
    <dgm:cxn modelId="{E0AB2FFA-901C-4A86-BCA2-9A060422CDE9}" type="presOf" srcId="{D0719835-28D4-4F5A-BC42-4EEE38E22290}" destId="{4F8109AC-481F-4AD2-9E95-DC8FD0586F4E}" srcOrd="0" destOrd="0" presId="urn:microsoft.com/office/officeart/2005/8/layout/vList3"/>
    <dgm:cxn modelId="{6E478D0E-30FF-4DE4-B528-FAD3051B618F}" srcId="{F8F57516-8427-4C1D-B766-73592994411E}" destId="{1F382975-4704-4B54-85FA-86E803477C18}" srcOrd="2" destOrd="0" parTransId="{561AB76D-1D16-4ABB-87FD-CF23443D1E0A}" sibTransId="{6638500A-32CE-4663-A0DD-225B1FFF3F43}"/>
    <dgm:cxn modelId="{9387CF8E-3A43-47EA-8DB6-91240685686F}" type="presParOf" srcId="{CD6130E6-F53C-491D-9407-5202018F2CE6}" destId="{62DFD4B3-3176-479A-823D-3F4155F72015}" srcOrd="0" destOrd="0" presId="urn:microsoft.com/office/officeart/2005/8/layout/vList3"/>
    <dgm:cxn modelId="{EEEDEA01-C693-4A98-9226-205ACCE61BCC}" type="presParOf" srcId="{62DFD4B3-3176-479A-823D-3F4155F72015}" destId="{69748ADA-CE46-4938-B4FC-E181B2F161D1}" srcOrd="0" destOrd="0" presId="urn:microsoft.com/office/officeart/2005/8/layout/vList3"/>
    <dgm:cxn modelId="{3D22BE7C-9ED5-450C-B7C6-7842ECD6DC50}" type="presParOf" srcId="{62DFD4B3-3176-479A-823D-3F4155F72015}" destId="{4F8109AC-481F-4AD2-9E95-DC8FD0586F4E}" srcOrd="1" destOrd="0" presId="urn:microsoft.com/office/officeart/2005/8/layout/vList3"/>
    <dgm:cxn modelId="{DEC5103E-318E-49BC-9D57-F94ACFE4610D}" type="presParOf" srcId="{CD6130E6-F53C-491D-9407-5202018F2CE6}" destId="{E4BA4EB6-0B32-4AED-AA45-3C673CE8D93B}" srcOrd="1" destOrd="0" presId="urn:microsoft.com/office/officeart/2005/8/layout/vList3"/>
    <dgm:cxn modelId="{124A3063-0F66-4115-A0B8-B47562FD2BFD}" type="presParOf" srcId="{CD6130E6-F53C-491D-9407-5202018F2CE6}" destId="{5B73935F-37F7-42C6-A7DE-A509F1E66485}" srcOrd="2" destOrd="0" presId="urn:microsoft.com/office/officeart/2005/8/layout/vList3"/>
    <dgm:cxn modelId="{2517898D-ECF0-4A9B-9669-8FE48FFBFFC4}" type="presParOf" srcId="{5B73935F-37F7-42C6-A7DE-A509F1E66485}" destId="{AFF4C76E-272F-46A4-A613-273D950FEFA9}" srcOrd="0" destOrd="0" presId="urn:microsoft.com/office/officeart/2005/8/layout/vList3"/>
    <dgm:cxn modelId="{69ACE063-C794-42EA-B8F6-172E5CDCE06F}" type="presParOf" srcId="{5B73935F-37F7-42C6-A7DE-A509F1E66485}" destId="{677E9717-A94C-45C8-AEAF-AC545B258F88}" srcOrd="1" destOrd="0" presId="urn:microsoft.com/office/officeart/2005/8/layout/vList3"/>
    <dgm:cxn modelId="{B81261BD-A095-47EA-B138-0B24F40261BE}" type="presParOf" srcId="{CD6130E6-F53C-491D-9407-5202018F2CE6}" destId="{D98623AE-C3DE-4E93-981A-D20797027D37}" srcOrd="3" destOrd="0" presId="urn:microsoft.com/office/officeart/2005/8/layout/vList3"/>
    <dgm:cxn modelId="{39A516E8-14EE-4C19-8D34-F08ABFCBDCEB}" type="presParOf" srcId="{CD6130E6-F53C-491D-9407-5202018F2CE6}" destId="{A8BEA0EE-0DF8-4F63-8617-07F1BB1A590F}" srcOrd="4" destOrd="0" presId="urn:microsoft.com/office/officeart/2005/8/layout/vList3"/>
    <dgm:cxn modelId="{91DAC957-A9F7-4DC2-BAFE-C159C331AC87}" type="presParOf" srcId="{A8BEA0EE-0DF8-4F63-8617-07F1BB1A590F}" destId="{F16A9553-D731-42E1-A0C7-447EAA399C3C}" srcOrd="0" destOrd="0" presId="urn:microsoft.com/office/officeart/2005/8/layout/vList3"/>
    <dgm:cxn modelId="{43DC08F2-DBF0-4B39-B18E-A34F533F5ADA}" type="presParOf" srcId="{A8BEA0EE-0DF8-4F63-8617-07F1BB1A590F}" destId="{0D3C73F3-C488-4C22-8D2D-8F10ACEA339F}" srcOrd="1" destOrd="0" presId="urn:microsoft.com/office/officeart/2005/8/layout/vList3"/>
    <dgm:cxn modelId="{5A947A68-5A41-48CF-9F84-E1D4FFBC9098}" type="presParOf" srcId="{CD6130E6-F53C-491D-9407-5202018F2CE6}" destId="{BDA000BB-FE25-4ACF-B988-32FEF019E85C}" srcOrd="5" destOrd="0" presId="urn:microsoft.com/office/officeart/2005/8/layout/vList3"/>
    <dgm:cxn modelId="{A79921AD-E69C-4338-B60D-A4C9B77C7575}" type="presParOf" srcId="{CD6130E6-F53C-491D-9407-5202018F2CE6}" destId="{540208FA-83F6-4427-A0D4-29F0F73C296C}" srcOrd="6" destOrd="0" presId="urn:microsoft.com/office/officeart/2005/8/layout/vList3"/>
    <dgm:cxn modelId="{DE3DC0F8-71BC-4A32-9E10-3B03CD55D61C}" type="presParOf" srcId="{540208FA-83F6-4427-A0D4-29F0F73C296C}" destId="{79BCF2A8-4D78-4597-B58C-ADA341D8BD12}" srcOrd="0" destOrd="0" presId="urn:microsoft.com/office/officeart/2005/8/layout/vList3"/>
    <dgm:cxn modelId="{87B50BC1-5AE4-4B56-8816-E8E1BDA6AC3D}" type="presParOf" srcId="{540208FA-83F6-4427-A0D4-29F0F73C296C}" destId="{7F897F68-1710-4DB3-A3CA-A38BD47E27C5}" srcOrd="1" destOrd="0" presId="urn:microsoft.com/office/officeart/2005/8/layout/vList3"/>
    <dgm:cxn modelId="{A4C96A11-E5BD-48A8-8C21-DA7D992381FD}" type="presParOf" srcId="{CD6130E6-F53C-491D-9407-5202018F2CE6}" destId="{F957A298-6FCD-4E1F-AC57-9FA59C600791}" srcOrd="7" destOrd="0" presId="urn:microsoft.com/office/officeart/2005/8/layout/vList3"/>
    <dgm:cxn modelId="{ACD4EF02-8C84-480A-9DD5-61ECB9419658}" type="presParOf" srcId="{CD6130E6-F53C-491D-9407-5202018F2CE6}" destId="{E013F28F-381E-4A2F-BEF5-6E1D33B96B9A}" srcOrd="8" destOrd="0" presId="urn:microsoft.com/office/officeart/2005/8/layout/vList3"/>
    <dgm:cxn modelId="{CEA3E84B-466F-4DEE-B470-0B7C3EF95685}" type="presParOf" srcId="{E013F28F-381E-4A2F-BEF5-6E1D33B96B9A}" destId="{BEBAD8FA-07BD-48AD-B93F-98FC4C76E517}" srcOrd="0" destOrd="0" presId="urn:microsoft.com/office/officeart/2005/8/layout/vList3"/>
    <dgm:cxn modelId="{4143ED93-1BD0-4C16-B950-F12D470055A3}" type="presParOf" srcId="{E013F28F-381E-4A2F-BEF5-6E1D33B96B9A}" destId="{66C17518-DCF1-4628-BB76-163A4473750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164" y="2379"/>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Abstract</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379"/>
        <a:ext cx="2970274" cy="766886"/>
      </dsp:txXfrm>
    </dsp:sp>
    <dsp:sp modelId="{69748ADA-CE46-4938-B4FC-E181B2F161D1}">
      <dsp:nvSpPr>
        <dsp:cNvPr id="0" name=""/>
        <dsp:cNvSpPr/>
      </dsp:nvSpPr>
      <dsp:spPr>
        <a:xfrm>
          <a:off x="604720" y="2379"/>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164" y="998188"/>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Introduction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998188"/>
        <a:ext cx="2970274" cy="766886"/>
      </dsp:txXfrm>
    </dsp:sp>
    <dsp:sp modelId="{AFF4C76E-272F-46A4-A613-273D950FEFA9}">
      <dsp:nvSpPr>
        <dsp:cNvPr id="0" name=""/>
        <dsp:cNvSpPr/>
      </dsp:nvSpPr>
      <dsp:spPr>
        <a:xfrm>
          <a:off x="604720" y="998188"/>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164" y="1993996"/>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Literature Survey</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1993996"/>
        <a:ext cx="2970274" cy="766886"/>
      </dsp:txXfrm>
    </dsp:sp>
    <dsp:sp modelId="{F16A9553-D731-42E1-A0C7-447EAA399C3C}">
      <dsp:nvSpPr>
        <dsp:cNvPr id="0" name=""/>
        <dsp:cNvSpPr/>
      </dsp:nvSpPr>
      <dsp:spPr>
        <a:xfrm>
          <a:off x="604720" y="1993996"/>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164" y="2989804"/>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Proposed Method</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2989804"/>
        <a:ext cx="2970274" cy="766886"/>
      </dsp:txXfrm>
    </dsp:sp>
    <dsp:sp modelId="{79BCF2A8-4D78-4597-B58C-ADA341D8BD12}">
      <dsp:nvSpPr>
        <dsp:cNvPr id="0" name=""/>
        <dsp:cNvSpPr/>
      </dsp:nvSpPr>
      <dsp:spPr>
        <a:xfrm>
          <a:off x="604720" y="2989804"/>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164" y="3985613"/>
          <a:ext cx="3161995" cy="766886"/>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176"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Algorithm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885" y="3985613"/>
        <a:ext cx="2970274" cy="766886"/>
      </dsp:txXfrm>
    </dsp:sp>
    <dsp:sp modelId="{BEBAD8FA-07BD-48AD-B93F-98FC4C76E517}">
      <dsp:nvSpPr>
        <dsp:cNvPr id="0" name=""/>
        <dsp:cNvSpPr/>
      </dsp:nvSpPr>
      <dsp:spPr>
        <a:xfrm>
          <a:off x="604720" y="3985613"/>
          <a:ext cx="766886" cy="766886"/>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109AC-481F-4AD2-9E95-DC8FD0586F4E}">
      <dsp:nvSpPr>
        <dsp:cNvPr id="0" name=""/>
        <dsp:cNvSpPr/>
      </dsp:nvSpPr>
      <dsp:spPr>
        <a:xfrm rot="10800000">
          <a:off x="988221" y="2392"/>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Working</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392"/>
        <a:ext cx="2971225" cy="766304"/>
      </dsp:txXfrm>
    </dsp:sp>
    <dsp:sp modelId="{69748ADA-CE46-4938-B4FC-E181B2F161D1}">
      <dsp:nvSpPr>
        <dsp:cNvPr id="0" name=""/>
        <dsp:cNvSpPr/>
      </dsp:nvSpPr>
      <dsp:spPr>
        <a:xfrm>
          <a:off x="605069" y="2392"/>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7E9717-A94C-45C8-AEAF-AC545B258F88}">
      <dsp:nvSpPr>
        <dsp:cNvPr id="0" name=""/>
        <dsp:cNvSpPr/>
      </dsp:nvSpPr>
      <dsp:spPr>
        <a:xfrm rot="10800000">
          <a:off x="988221" y="997444"/>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Result Analysis</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997444"/>
        <a:ext cx="2971225" cy="766304"/>
      </dsp:txXfrm>
    </dsp:sp>
    <dsp:sp modelId="{AFF4C76E-272F-46A4-A613-273D950FEFA9}">
      <dsp:nvSpPr>
        <dsp:cNvPr id="0" name=""/>
        <dsp:cNvSpPr/>
      </dsp:nvSpPr>
      <dsp:spPr>
        <a:xfrm>
          <a:off x="605069" y="997444"/>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C73F3-C488-4C22-8D2D-8F10ACEA339F}">
      <dsp:nvSpPr>
        <dsp:cNvPr id="0" name=""/>
        <dsp:cNvSpPr/>
      </dsp:nvSpPr>
      <dsp:spPr>
        <a:xfrm rot="10800000">
          <a:off x="988221" y="1992497"/>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Future Scope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1992497"/>
        <a:ext cx="2971225" cy="766304"/>
      </dsp:txXfrm>
    </dsp:sp>
    <dsp:sp modelId="{F16A9553-D731-42E1-A0C7-447EAA399C3C}">
      <dsp:nvSpPr>
        <dsp:cNvPr id="0" name=""/>
        <dsp:cNvSpPr/>
      </dsp:nvSpPr>
      <dsp:spPr>
        <a:xfrm>
          <a:off x="605069" y="1992497"/>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897F68-1710-4DB3-A3CA-A38BD47E27C5}">
      <dsp:nvSpPr>
        <dsp:cNvPr id="0" name=""/>
        <dsp:cNvSpPr/>
      </dsp:nvSpPr>
      <dsp:spPr>
        <a:xfrm rot="10800000">
          <a:off x="988221" y="2987549"/>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Reference</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2987549"/>
        <a:ext cx="2971225" cy="766304"/>
      </dsp:txXfrm>
    </dsp:sp>
    <dsp:sp modelId="{79BCF2A8-4D78-4597-B58C-ADA341D8BD12}">
      <dsp:nvSpPr>
        <dsp:cNvPr id="0" name=""/>
        <dsp:cNvSpPr/>
      </dsp:nvSpPr>
      <dsp:spPr>
        <a:xfrm>
          <a:off x="605069" y="2987549"/>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C17518-DCF1-4628-BB76-163A44737501}">
      <dsp:nvSpPr>
        <dsp:cNvPr id="0" name=""/>
        <dsp:cNvSpPr/>
      </dsp:nvSpPr>
      <dsp:spPr>
        <a:xfrm rot="10800000">
          <a:off x="988221" y="3982601"/>
          <a:ext cx="3162801" cy="766304"/>
        </a:xfrm>
        <a:prstGeom prst="homePlate">
          <a:avLst/>
        </a:prstGeom>
        <a:solidFill>
          <a:srgbClr val="F5E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7919"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987146"/>
              </a:solidFill>
              <a:latin typeface="Verdana" panose="020B0604030504040204" pitchFamily="34" charset="0"/>
              <a:ea typeface="Verdana" panose="020B0604030504040204" pitchFamily="34" charset="0"/>
            </a:rPr>
            <a:t>Conclusion</a:t>
          </a:r>
          <a:endParaRPr lang="en-US" sz="2000" kern="1200" dirty="0">
            <a:solidFill>
              <a:srgbClr val="987146"/>
            </a:solidFill>
            <a:latin typeface="Verdana" panose="020B0604030504040204" pitchFamily="34" charset="0"/>
            <a:ea typeface="Verdana" panose="020B0604030504040204" pitchFamily="34" charset="0"/>
          </a:endParaRPr>
        </a:p>
      </dsp:txBody>
      <dsp:txXfrm rot="10800000">
        <a:off x="1179797" y="3982601"/>
        <a:ext cx="2971225" cy="766304"/>
      </dsp:txXfrm>
    </dsp:sp>
    <dsp:sp modelId="{BEBAD8FA-07BD-48AD-B93F-98FC4C76E517}">
      <dsp:nvSpPr>
        <dsp:cNvPr id="0" name=""/>
        <dsp:cNvSpPr/>
      </dsp:nvSpPr>
      <dsp:spPr>
        <a:xfrm>
          <a:off x="605069" y="3982601"/>
          <a:ext cx="766304" cy="766304"/>
        </a:xfrm>
        <a:prstGeom prst="ellipse">
          <a:avLst/>
        </a:prstGeom>
        <a:solidFill>
          <a:srgbClr val="D9C8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03C36-68DC-4896-AAB2-60EF1F8976DA}" type="datetimeFigureOut">
              <a:rPr lang="en-US" smtClean="0"/>
              <a:t>28-Nov-22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1B5BC-D177-4C33-8C38-984A100E45FD}" type="slidenum">
              <a:rPr lang="en-US" smtClean="0"/>
              <a:t>‹#›</a:t>
            </a:fld>
            <a:endParaRPr lang="en-US"/>
          </a:p>
        </p:txBody>
      </p:sp>
    </p:spTree>
    <p:extLst>
      <p:ext uri="{BB962C8B-B14F-4D97-AF65-F5344CB8AC3E}">
        <p14:creationId xmlns:p14="http://schemas.microsoft.com/office/powerpoint/2010/main" val="11494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91B5BC-D177-4C33-8C38-984A100E45FD}" type="slidenum">
              <a:rPr lang="en-US" smtClean="0"/>
              <a:t>19</a:t>
            </a:fld>
            <a:endParaRPr lang="en-US"/>
          </a:p>
        </p:txBody>
      </p:sp>
    </p:spTree>
    <p:extLst>
      <p:ext uri="{BB962C8B-B14F-4D97-AF65-F5344CB8AC3E}">
        <p14:creationId xmlns:p14="http://schemas.microsoft.com/office/powerpoint/2010/main" val="342488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39336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92097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9336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82519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BD061D-2384-4B98-8E24-8E4BF90606CD}" type="datetimeFigureOut">
              <a:rPr lang="en-US" smtClean="0"/>
              <a:t>28-Nov-22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83881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96233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D061D-2384-4B98-8E24-8E4BF90606CD}" type="datetimeFigureOut">
              <a:rPr lang="en-US" smtClean="0"/>
              <a:t>28-Nov-22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14519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BD061D-2384-4B98-8E24-8E4BF90606CD}" type="datetimeFigureOut">
              <a:rPr lang="en-US" smtClean="0"/>
              <a:t>28-Nov-22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663843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D061D-2384-4B98-8E24-8E4BF90606CD}" type="datetimeFigureOut">
              <a:rPr lang="en-US" smtClean="0"/>
              <a:t>28-Nov-22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190313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320326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BD061D-2384-4B98-8E24-8E4BF90606CD}" type="datetimeFigureOut">
              <a:rPr lang="en-US" smtClean="0"/>
              <a:t>28-Nov-22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AF56F-C0C8-441E-AC49-62CCB3C8F6C9}" type="slidenum">
              <a:rPr lang="en-US" smtClean="0"/>
              <a:t>‹#›</a:t>
            </a:fld>
            <a:endParaRPr lang="en-US"/>
          </a:p>
        </p:txBody>
      </p:sp>
    </p:spTree>
    <p:extLst>
      <p:ext uri="{BB962C8B-B14F-4D97-AF65-F5344CB8AC3E}">
        <p14:creationId xmlns:p14="http://schemas.microsoft.com/office/powerpoint/2010/main" val="209494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D061D-2384-4B98-8E24-8E4BF90606CD}" type="datetimeFigureOut">
              <a:rPr lang="en-US" smtClean="0"/>
              <a:t>28-Nov-22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AF56F-C0C8-441E-AC49-62CCB3C8F6C9}" type="slidenum">
              <a:rPr lang="en-US" smtClean="0"/>
              <a:t>‹#›</a:t>
            </a:fld>
            <a:endParaRPr lang="en-US"/>
          </a:p>
        </p:txBody>
      </p:sp>
    </p:spTree>
    <p:extLst>
      <p:ext uri="{BB962C8B-B14F-4D97-AF65-F5344CB8AC3E}">
        <p14:creationId xmlns:p14="http://schemas.microsoft.com/office/powerpoint/2010/main" val="3754817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comments" Target="../comments/comment1.xml"/><Relationship Id="rId4" Type="http://schemas.openxmlformats.org/officeDocument/2006/relationships/image" Target="../media/image5.jpeg"/><Relationship Id="rId9"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technofaq.org/posts/2018/07/4-ways-blockchain-will-revolutionize-digital-marke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0"/>
            <a:ext cx="12192000" cy="6858000"/>
            <a:chOff x="0" y="0"/>
            <a:chExt cx="12192000"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12222"/>
            <a:stretch/>
          </p:blipFill>
          <p:spPr>
            <a:xfrm>
              <a:off x="3170098" y="0"/>
              <a:ext cx="9021902" cy="6858000"/>
            </a:xfrm>
            <a:prstGeom prst="rect">
              <a:avLst/>
            </a:prstGeom>
          </p:spPr>
        </p:pic>
        <p:grpSp>
          <p:nvGrpSpPr>
            <p:cNvPr id="14" name="Group 13"/>
            <p:cNvGrpSpPr/>
            <p:nvPr/>
          </p:nvGrpSpPr>
          <p:grpSpPr>
            <a:xfrm>
              <a:off x="0" y="0"/>
              <a:ext cx="6359237" cy="6858000"/>
              <a:chOff x="0" y="0"/>
              <a:chExt cx="6359237" cy="6858000"/>
            </a:xfrm>
          </p:grpSpPr>
          <p:sp>
            <p:nvSpPr>
              <p:cNvPr id="6" name="Rectangle 5"/>
              <p:cNvSpPr/>
              <p:nvPr/>
            </p:nvSpPr>
            <p:spPr>
              <a:xfrm>
                <a:off x="0" y="0"/>
                <a:ext cx="45627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6473"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3718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788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8590"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9295" y="0"/>
                <a:ext cx="4562764" cy="6858000"/>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451030" y="1384376"/>
            <a:ext cx="4046823" cy="1692771"/>
            <a:chOff x="451030" y="1046917"/>
            <a:chExt cx="4046823" cy="1692771"/>
          </a:xfrm>
        </p:grpSpPr>
        <p:sp>
          <p:nvSpPr>
            <p:cNvPr id="17" name="TextBox 16"/>
            <p:cNvSpPr txBox="1"/>
            <p:nvPr/>
          </p:nvSpPr>
          <p:spPr>
            <a:xfrm>
              <a:off x="451030" y="1046917"/>
              <a:ext cx="4046823" cy="769441"/>
            </a:xfrm>
            <a:prstGeom prst="rect">
              <a:avLst/>
            </a:prstGeom>
            <a:noFill/>
          </p:spPr>
          <p:txBody>
            <a:bodyPr wrap="square" rtlCol="0">
              <a:spAutoFit/>
            </a:bodyPr>
            <a:lstStyle/>
            <a:p>
              <a:r>
                <a:rPr lang="en-US" sz="4400" dirty="0" smtClean="0">
                  <a:solidFill>
                    <a:srgbClr val="674D2F"/>
                  </a:solidFill>
                  <a:latin typeface="Verdana" panose="020B0604030504040204" pitchFamily="34" charset="0"/>
                  <a:ea typeface="Verdana" panose="020B0604030504040204" pitchFamily="34" charset="0"/>
                </a:rPr>
                <a:t>CSHB Model</a:t>
              </a:r>
              <a:endParaRPr lang="en-US" sz="4400" dirty="0">
                <a:solidFill>
                  <a:srgbClr val="674D2F"/>
                </a:solidFill>
                <a:latin typeface="Verdana" panose="020B0604030504040204" pitchFamily="34" charset="0"/>
                <a:ea typeface="Verdana" panose="020B0604030504040204" pitchFamily="34" charset="0"/>
              </a:endParaRPr>
            </a:p>
          </p:txBody>
        </p:sp>
        <p:sp>
          <p:nvSpPr>
            <p:cNvPr id="18" name="TextBox 17"/>
            <p:cNvSpPr txBox="1"/>
            <p:nvPr/>
          </p:nvSpPr>
          <p:spPr>
            <a:xfrm>
              <a:off x="451030" y="1816358"/>
              <a:ext cx="4046823" cy="923330"/>
            </a:xfrm>
            <a:prstGeom prst="rect">
              <a:avLst/>
            </a:prstGeom>
            <a:noFill/>
          </p:spPr>
          <p:txBody>
            <a:bodyPr wrap="square" rtlCol="0">
              <a:spAutoFit/>
            </a:bodyPr>
            <a:lstStyle/>
            <a:p>
              <a:r>
                <a:rPr lang="en-IN" dirty="0" smtClean="0">
                  <a:solidFill>
                    <a:srgbClr val="D9C39E"/>
                  </a:solidFill>
                  <a:latin typeface="Verdana" panose="020B0604030504040204" pitchFamily="34" charset="0"/>
                  <a:ea typeface="Verdana" panose="020B0604030504040204" pitchFamily="34" charset="0"/>
                </a:rPr>
                <a:t>Crypto-</a:t>
              </a:r>
              <a:r>
                <a:rPr lang="en-IN" dirty="0" err="1" smtClean="0">
                  <a:solidFill>
                    <a:srgbClr val="D9C39E"/>
                  </a:solidFill>
                  <a:latin typeface="Verdana" panose="020B0604030504040204" pitchFamily="34" charset="0"/>
                  <a:ea typeface="Verdana" panose="020B0604030504040204" pitchFamily="34" charset="0"/>
                </a:rPr>
                <a:t>Steganographic</a:t>
              </a:r>
              <a:r>
                <a:rPr lang="en-IN" dirty="0" smtClean="0">
                  <a:solidFill>
                    <a:srgbClr val="D9C39E"/>
                  </a:solidFill>
                  <a:latin typeface="Verdana" panose="020B0604030504040204" pitchFamily="34" charset="0"/>
                  <a:ea typeface="Verdana" panose="020B0604030504040204" pitchFamily="34" charset="0"/>
                </a:rPr>
                <a:t> </a:t>
              </a:r>
            </a:p>
            <a:p>
              <a:r>
                <a:rPr lang="en-IN" dirty="0" smtClean="0">
                  <a:solidFill>
                    <a:srgbClr val="D9C39E"/>
                  </a:solidFill>
                  <a:latin typeface="Verdana" panose="020B0604030504040204" pitchFamily="34" charset="0"/>
                  <a:ea typeface="Verdana" panose="020B0604030504040204" pitchFamily="34" charset="0"/>
                </a:rPr>
                <a:t>Hybrid </a:t>
              </a:r>
              <a:r>
                <a:rPr lang="en-IN" dirty="0" err="1" smtClean="0">
                  <a:solidFill>
                    <a:srgbClr val="D9C39E"/>
                  </a:solidFill>
                  <a:latin typeface="Verdana" panose="020B0604030504040204" pitchFamily="34" charset="0"/>
                  <a:ea typeface="Verdana" panose="020B0604030504040204" pitchFamily="34" charset="0"/>
                </a:rPr>
                <a:t>Blockchain</a:t>
              </a:r>
              <a:r>
                <a:rPr lang="en-IN" dirty="0" smtClean="0">
                  <a:solidFill>
                    <a:srgbClr val="D9C39E"/>
                  </a:solidFill>
                  <a:latin typeface="Verdana" panose="020B0604030504040204" pitchFamily="34" charset="0"/>
                  <a:ea typeface="Verdana" panose="020B0604030504040204" pitchFamily="34" charset="0"/>
                </a:rPr>
                <a:t> Model </a:t>
              </a:r>
            </a:p>
            <a:p>
              <a:r>
                <a:rPr lang="en-IN" dirty="0" smtClean="0">
                  <a:solidFill>
                    <a:srgbClr val="D9C39E"/>
                  </a:solidFill>
                  <a:latin typeface="Verdana" panose="020B0604030504040204" pitchFamily="34" charset="0"/>
                  <a:ea typeface="Verdana" panose="020B0604030504040204" pitchFamily="34" charset="0"/>
                </a:rPr>
                <a:t>for Network Security</a:t>
              </a:r>
              <a:endParaRPr lang="en-US" dirty="0">
                <a:solidFill>
                  <a:srgbClr val="D9C39E"/>
                </a:solidFill>
                <a:latin typeface="Verdana" panose="020B0604030504040204" pitchFamily="34" charset="0"/>
                <a:ea typeface="Verdana" panose="020B0604030504040204" pitchFamily="34" charset="0"/>
              </a:endParaRPr>
            </a:p>
          </p:txBody>
        </p:sp>
      </p:grpSp>
      <p:sp>
        <p:nvSpPr>
          <p:cNvPr id="20" name="TextBox 19"/>
          <p:cNvSpPr txBox="1"/>
          <p:nvPr/>
        </p:nvSpPr>
        <p:spPr>
          <a:xfrm>
            <a:off x="302208" y="305031"/>
            <a:ext cx="2181077" cy="30777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PROJ(CS)702</a:t>
            </a:r>
            <a:endParaRPr lang="en-US" sz="1400" dirty="0">
              <a:solidFill>
                <a:srgbClr val="D9C39E"/>
              </a:solidFill>
              <a:latin typeface="Verdana" panose="020B0604030504040204" pitchFamily="34" charset="0"/>
              <a:ea typeface="Verdana" panose="020B0604030504040204" pitchFamily="34" charset="0"/>
            </a:endParaRPr>
          </a:p>
        </p:txBody>
      </p:sp>
      <p:sp>
        <p:nvSpPr>
          <p:cNvPr id="24" name="TextBox 23"/>
          <p:cNvSpPr txBox="1"/>
          <p:nvPr/>
        </p:nvSpPr>
        <p:spPr>
          <a:xfrm>
            <a:off x="451030" y="5393881"/>
            <a:ext cx="3660703" cy="1508105"/>
          </a:xfrm>
          <a:prstGeom prst="rect">
            <a:avLst/>
          </a:prstGeom>
          <a:noFill/>
        </p:spPr>
        <p:txBody>
          <a:bodyPr wrap="square" rtlCol="0">
            <a:spAutoFit/>
          </a:bodyPr>
          <a:lstStyle/>
          <a:p>
            <a:r>
              <a:rPr lang="en-US" sz="1600" b="1" i="1" dirty="0" smtClean="0">
                <a:solidFill>
                  <a:srgbClr val="674D2F"/>
                </a:solidFill>
              </a:rPr>
              <a:t>Supervised By:</a:t>
            </a:r>
          </a:p>
          <a:p>
            <a:pPr lvl="0"/>
            <a:r>
              <a:rPr lang="en-US" sz="1400" dirty="0" smtClean="0">
                <a:solidFill>
                  <a:srgbClr val="D9C39E"/>
                </a:solidFill>
                <a:latin typeface="Verdana" panose="020B0604030504040204" pitchFamily="34" charset="0"/>
                <a:ea typeface="Verdana" panose="020B0604030504040204" pitchFamily="34" charset="0"/>
              </a:rPr>
              <a:t>Dr. </a:t>
            </a:r>
            <a:r>
              <a:rPr lang="en-US" sz="1400" dirty="0" err="1" smtClean="0">
                <a:solidFill>
                  <a:srgbClr val="D9C39E"/>
                </a:solidFill>
                <a:latin typeface="Verdana" panose="020B0604030504040204" pitchFamily="34" charset="0"/>
                <a:ea typeface="Verdana" panose="020B0604030504040204" pitchFamily="34" charset="0"/>
              </a:rPr>
              <a:t>Bijoy</a:t>
            </a:r>
            <a:r>
              <a:rPr lang="en-US" sz="1400" dirty="0" smtClean="0">
                <a:solidFill>
                  <a:srgbClr val="D9C39E"/>
                </a:solidFill>
                <a:latin typeface="Verdana" panose="020B0604030504040204" pitchFamily="34" charset="0"/>
                <a:ea typeface="Verdana" panose="020B0604030504040204" pitchFamily="34" charset="0"/>
              </a:rPr>
              <a:t> Kumar </a:t>
            </a:r>
            <a:r>
              <a:rPr lang="en-US" sz="1400" dirty="0" err="1" smtClean="0">
                <a:solidFill>
                  <a:srgbClr val="D9C39E"/>
                </a:solidFill>
                <a:latin typeface="Verdana" panose="020B0604030504040204" pitchFamily="34" charset="0"/>
                <a:ea typeface="Verdana" panose="020B0604030504040204" pitchFamily="34" charset="0"/>
              </a:rPr>
              <a:t>Mondal</a:t>
            </a:r>
            <a:endParaRPr lang="en-US" sz="1400" dirty="0" smtClean="0">
              <a:solidFill>
                <a:srgbClr val="D9C39E"/>
              </a:solidFill>
              <a:latin typeface="Verdana" panose="020B0604030504040204" pitchFamily="34" charset="0"/>
              <a:ea typeface="Verdana" panose="020B0604030504040204" pitchFamily="34" charset="0"/>
            </a:endParaRPr>
          </a:p>
          <a:p>
            <a:pPr lvl="0"/>
            <a:endParaRPr lang="en-US" sz="800" dirty="0" smtClean="0">
              <a:solidFill>
                <a:srgbClr val="D9C39E"/>
              </a:solidFill>
              <a:latin typeface="Verdana" panose="020B0604030504040204" pitchFamily="34" charset="0"/>
              <a:ea typeface="Verdana" panose="020B0604030504040204" pitchFamily="34" charset="0"/>
            </a:endParaRPr>
          </a:p>
          <a:p>
            <a:pPr lvl="0"/>
            <a:r>
              <a:rPr lang="en-US" sz="1200" i="1" dirty="0" smtClean="0">
                <a:solidFill>
                  <a:srgbClr val="D9C39E"/>
                </a:solidFill>
                <a:latin typeface="Verdana" panose="020B0604030504040204" pitchFamily="34" charset="0"/>
                <a:ea typeface="Verdana" panose="020B0604030504040204" pitchFamily="34" charset="0"/>
              </a:rPr>
              <a:t>Assistant Professor </a:t>
            </a:r>
            <a:r>
              <a:rPr lang="en-US" sz="1200" dirty="0" smtClean="0">
                <a:solidFill>
                  <a:srgbClr val="D9C39E"/>
                </a:solidFill>
                <a:latin typeface="Verdana" panose="020B0604030504040204" pitchFamily="34" charset="0"/>
                <a:ea typeface="Verdana" panose="020B0604030504040204" pitchFamily="34" charset="0"/>
              </a:rPr>
              <a:t>	                                 </a:t>
            </a:r>
            <a:r>
              <a:rPr lang="en-US" sz="1200" i="1" dirty="0" smtClean="0">
                <a:solidFill>
                  <a:srgbClr val="D9C39E"/>
                </a:solidFill>
                <a:latin typeface="Verdana" panose="020B0604030504040204" pitchFamily="34" charset="0"/>
                <a:ea typeface="Verdana" panose="020B0604030504040204" pitchFamily="34" charset="0"/>
              </a:rPr>
              <a:t>Department of CSE, GCECT.</a:t>
            </a:r>
            <a:r>
              <a:rPr lang="en-US" sz="1400" dirty="0" smtClean="0">
                <a:solidFill>
                  <a:srgbClr val="D5A557"/>
                </a:solidFill>
                <a:latin typeface="Verdana" panose="020B0604030504040204" pitchFamily="34" charset="0"/>
                <a:ea typeface="Verdana" panose="020B0604030504040204" pitchFamily="34" charset="0"/>
              </a:rPr>
              <a:t>			                		                   </a:t>
            </a:r>
          </a:p>
        </p:txBody>
      </p:sp>
      <p:grpSp>
        <p:nvGrpSpPr>
          <p:cNvPr id="26" name="Group 25"/>
          <p:cNvGrpSpPr/>
          <p:nvPr/>
        </p:nvGrpSpPr>
        <p:grpSpPr>
          <a:xfrm>
            <a:off x="451030" y="3870386"/>
            <a:ext cx="4102710" cy="1222322"/>
            <a:chOff x="451030" y="3870386"/>
            <a:chExt cx="4102710" cy="1222322"/>
          </a:xfrm>
        </p:grpSpPr>
        <p:sp>
          <p:nvSpPr>
            <p:cNvPr id="23" name="TextBox 22"/>
            <p:cNvSpPr txBox="1"/>
            <p:nvPr/>
          </p:nvSpPr>
          <p:spPr>
            <a:xfrm>
              <a:off x="451030" y="3870386"/>
              <a:ext cx="2359773" cy="1200329"/>
            </a:xfrm>
            <a:prstGeom prst="rect">
              <a:avLst/>
            </a:prstGeom>
            <a:noFill/>
          </p:spPr>
          <p:txBody>
            <a:bodyPr wrap="square" rtlCol="0">
              <a:spAutoFit/>
            </a:bodyPr>
            <a:lstStyle/>
            <a:p>
              <a:r>
                <a:rPr lang="en-US" sz="1600" b="1" i="1" dirty="0" smtClean="0">
                  <a:solidFill>
                    <a:srgbClr val="674D2F"/>
                  </a:solidFill>
                </a:rPr>
                <a:t>Presented By:</a:t>
              </a:r>
            </a:p>
            <a:p>
              <a:r>
                <a:rPr lang="en-IN" sz="1400" dirty="0" smtClean="0">
                  <a:solidFill>
                    <a:srgbClr val="D9C39E"/>
                  </a:solidFill>
                  <a:latin typeface="Verdana" panose="020B0604030504040204" pitchFamily="34" charset="0"/>
                  <a:ea typeface="Verdana" panose="020B0604030504040204" pitchFamily="34" charset="0"/>
                </a:rPr>
                <a:t>1. </a:t>
              </a:r>
              <a:r>
                <a:rPr lang="en-IN" sz="1400" dirty="0" err="1" smtClean="0">
                  <a:solidFill>
                    <a:srgbClr val="D9C39E"/>
                  </a:solidFill>
                  <a:latin typeface="Verdana" panose="020B0604030504040204" pitchFamily="34" charset="0"/>
                  <a:ea typeface="Verdana" panose="020B0604030504040204" pitchFamily="34" charset="0"/>
                </a:rPr>
                <a:t>Akash</a:t>
              </a:r>
              <a:r>
                <a:rPr lang="en-IN" sz="1400" dirty="0" smtClean="0">
                  <a:solidFill>
                    <a:srgbClr val="D9C39E"/>
                  </a:solidFill>
                  <a:latin typeface="Verdana" panose="020B0604030504040204" pitchFamily="34" charset="0"/>
                  <a:ea typeface="Verdana" panose="020B0604030504040204" pitchFamily="34" charset="0"/>
                </a:rPr>
                <a:t> Kumar Sen  </a:t>
              </a:r>
            </a:p>
            <a:p>
              <a:r>
                <a:rPr lang="en-IN" sz="1400" dirty="0" smtClean="0">
                  <a:solidFill>
                    <a:srgbClr val="D9C39E"/>
                  </a:solidFill>
                  <a:latin typeface="Verdana" panose="020B0604030504040204" pitchFamily="34" charset="0"/>
                  <a:ea typeface="Verdana" panose="020B0604030504040204" pitchFamily="34" charset="0"/>
                </a:rPr>
                <a:t>2. </a:t>
              </a:r>
              <a:r>
                <a:rPr lang="en-IN" sz="1400" dirty="0" err="1" smtClean="0">
                  <a:solidFill>
                    <a:srgbClr val="D9C39E"/>
                  </a:solidFill>
                  <a:latin typeface="Verdana" panose="020B0604030504040204" pitchFamily="34" charset="0"/>
                  <a:ea typeface="Verdana" panose="020B0604030504040204" pitchFamily="34" charset="0"/>
                </a:rPr>
                <a:t>Arijit</a:t>
              </a:r>
              <a:r>
                <a:rPr lang="en-IN" sz="1400" dirty="0" smtClean="0">
                  <a:solidFill>
                    <a:srgbClr val="D9C39E"/>
                  </a:solidFill>
                  <a:latin typeface="Verdana" panose="020B0604030504040204" pitchFamily="34" charset="0"/>
                  <a:ea typeface="Verdana" panose="020B0604030504040204" pitchFamily="34" charset="0"/>
                </a:rPr>
                <a:t> Mukherjee     </a:t>
              </a:r>
            </a:p>
            <a:p>
              <a:r>
                <a:rPr lang="en-IN" sz="1400" dirty="0" smtClean="0">
                  <a:solidFill>
                    <a:srgbClr val="D9C39E"/>
                  </a:solidFill>
                  <a:latin typeface="Verdana" panose="020B0604030504040204" pitchFamily="34" charset="0"/>
                  <a:ea typeface="Verdana" panose="020B0604030504040204" pitchFamily="34" charset="0"/>
                </a:rPr>
                <a:t>3. Sandeep Shaw       </a:t>
              </a:r>
            </a:p>
            <a:p>
              <a:r>
                <a:rPr lang="en-IN" sz="1400" dirty="0" smtClean="0">
                  <a:solidFill>
                    <a:srgbClr val="D9C39E"/>
                  </a:solidFill>
                  <a:latin typeface="Verdana" panose="020B0604030504040204" pitchFamily="34" charset="0"/>
                  <a:ea typeface="Verdana" panose="020B0604030504040204" pitchFamily="34" charset="0"/>
                </a:rPr>
                <a:t>4. </a:t>
              </a:r>
              <a:r>
                <a:rPr lang="en-IN" sz="1400" dirty="0" err="1" smtClean="0">
                  <a:solidFill>
                    <a:srgbClr val="D9C39E"/>
                  </a:solidFill>
                  <a:latin typeface="Verdana" panose="020B0604030504040204" pitchFamily="34" charset="0"/>
                  <a:ea typeface="Verdana" panose="020B0604030504040204" pitchFamily="34" charset="0"/>
                </a:rPr>
                <a:t>Surajit</a:t>
              </a:r>
              <a:r>
                <a:rPr lang="en-IN" sz="1400" dirty="0" smtClean="0">
                  <a:solidFill>
                    <a:srgbClr val="D9C39E"/>
                  </a:solidFill>
                  <a:latin typeface="Verdana" panose="020B0604030504040204" pitchFamily="34" charset="0"/>
                  <a:ea typeface="Verdana" panose="020B0604030504040204" pitchFamily="34" charset="0"/>
                </a:rPr>
                <a:t> </a:t>
              </a:r>
              <a:r>
                <a:rPr lang="en-IN" sz="1400" dirty="0" err="1" smtClean="0">
                  <a:solidFill>
                    <a:srgbClr val="D9C39E"/>
                  </a:solidFill>
                  <a:latin typeface="Verdana" panose="020B0604030504040204" pitchFamily="34" charset="0"/>
                  <a:ea typeface="Verdana" panose="020B0604030504040204" pitchFamily="34" charset="0"/>
                </a:rPr>
                <a:t>Bera</a:t>
              </a:r>
              <a:endParaRPr lang="en-IN" sz="1400" dirty="0">
                <a:solidFill>
                  <a:srgbClr val="D9C39E"/>
                </a:solidFill>
                <a:latin typeface="Verdana" panose="020B0604030504040204" pitchFamily="34" charset="0"/>
                <a:ea typeface="Verdana" panose="020B0604030504040204" pitchFamily="34" charset="0"/>
              </a:endParaRPr>
            </a:p>
          </p:txBody>
        </p:sp>
        <p:sp>
          <p:nvSpPr>
            <p:cNvPr id="25" name="TextBox 24"/>
            <p:cNvSpPr txBox="1"/>
            <p:nvPr/>
          </p:nvSpPr>
          <p:spPr>
            <a:xfrm>
              <a:off x="2483285" y="4138601"/>
              <a:ext cx="2070455" cy="954107"/>
            </a:xfrm>
            <a:prstGeom prst="rect">
              <a:avLst/>
            </a:prstGeom>
            <a:noFill/>
          </p:spPr>
          <p:txBody>
            <a:bodyPr wrap="square" rtlCol="0">
              <a:spAutoFit/>
            </a:bodyPr>
            <a:lstStyle/>
            <a:p>
              <a:r>
                <a:rPr lang="en-IN" sz="1400" dirty="0" smtClean="0">
                  <a:solidFill>
                    <a:srgbClr val="D9C39E"/>
                  </a:solidFill>
                  <a:latin typeface="Verdana" panose="020B0604030504040204" pitchFamily="34" charset="0"/>
                  <a:ea typeface="Verdana" panose="020B0604030504040204" pitchFamily="34" charset="0"/>
                </a:rPr>
                <a:t>(GCECTB-R19-3002)</a:t>
              </a:r>
            </a:p>
            <a:p>
              <a:pPr lvl="0"/>
              <a:r>
                <a:rPr lang="en-IN" sz="1400" dirty="0" smtClean="0">
                  <a:solidFill>
                    <a:srgbClr val="D9C39E"/>
                  </a:solidFill>
                  <a:latin typeface="Verdana" panose="020B0604030504040204" pitchFamily="34" charset="0"/>
                  <a:ea typeface="Verdana" panose="020B0604030504040204" pitchFamily="34" charset="0"/>
                </a:rPr>
                <a:t>(GCECTB-R19-3007)</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GCECTB-R19-3022)</a:t>
              </a:r>
            </a:p>
            <a:p>
              <a:pPr lvl="0"/>
              <a:r>
                <a:rPr lang="en-IN" sz="1400" dirty="0" smtClean="0">
                  <a:solidFill>
                    <a:srgbClr val="D9C39E"/>
                  </a:solidFill>
                  <a:latin typeface="Verdana" panose="020B0604030504040204" pitchFamily="34" charset="0"/>
                  <a:ea typeface="Verdana" panose="020B0604030504040204" pitchFamily="34" charset="0"/>
                </a:rPr>
                <a:t>(</a:t>
              </a:r>
              <a:r>
                <a:rPr lang="en-IN" sz="1400" dirty="0">
                  <a:solidFill>
                    <a:srgbClr val="D9C39E"/>
                  </a:solidFill>
                  <a:latin typeface="Verdana" panose="020B0604030504040204" pitchFamily="34" charset="0"/>
                  <a:ea typeface="Verdana" panose="020B0604030504040204" pitchFamily="34" charset="0"/>
                </a:rPr>
                <a:t>GCECTB-R19-3036</a:t>
              </a:r>
              <a:r>
                <a:rPr lang="en-IN" sz="1400" dirty="0" smtClean="0">
                  <a:solidFill>
                    <a:srgbClr val="D9C39E"/>
                  </a:solidFill>
                  <a:latin typeface="Verdana" panose="020B0604030504040204" pitchFamily="34" charset="0"/>
                  <a:ea typeface="Verdana" panose="020B0604030504040204" pitchFamily="34" charset="0"/>
                </a:rPr>
                <a:t>)</a:t>
              </a:r>
              <a:endParaRPr lang="en-IN" sz="1400" dirty="0">
                <a:solidFill>
                  <a:srgbClr val="D9C39E"/>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292438806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606" t="7736" r="12508" b="82435"/>
          <a:stretch/>
        </p:blipFill>
        <p:spPr>
          <a:xfrm>
            <a:off x="2567709" y="1681020"/>
            <a:ext cx="7190323" cy="1607126"/>
          </a:xfrm>
          <a:prstGeom prst="rect">
            <a:avLst/>
          </a:prstGeom>
        </p:spPr>
      </p:pic>
      <p:sp>
        <p:nvSpPr>
          <p:cNvPr id="12" name="Rectangle 11"/>
          <p:cNvSpPr/>
          <p:nvPr/>
        </p:nvSpPr>
        <p:spPr>
          <a:xfrm>
            <a:off x="1543791" y="3555866"/>
            <a:ext cx="9669155"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First of all the users of the chatroom will share a common and consistent secret code generated randomly when the chatroom is established.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Depending </a:t>
            </a:r>
            <a:r>
              <a:rPr lang="en-US" dirty="0">
                <a:solidFill>
                  <a:srgbClr val="674D2F"/>
                </a:solidFill>
                <a:latin typeface="Verdana" panose="020B0604030504040204" pitchFamily="34" charset="0"/>
                <a:ea typeface="Verdana" panose="020B0604030504040204" pitchFamily="34" charset="0"/>
              </a:rPr>
              <a:t>on the nature of security these secret code may be stored either in user's device in decentralized manner or inside more secure layered database in centralized manner. </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3" name="Rounded Rectangle 12"/>
          <p:cNvSpPr/>
          <p:nvPr/>
        </p:nvSpPr>
        <p:spPr>
          <a:xfrm>
            <a:off x="480950" y="5486130"/>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Hardware Security</a:t>
            </a:r>
            <a:endParaRPr lang="en-US" sz="2000" b="1" dirty="0">
              <a:solidFill>
                <a:schemeClr val="bg1"/>
              </a:solidFill>
            </a:endParaRPr>
          </a:p>
        </p:txBody>
      </p:sp>
      <p:sp>
        <p:nvSpPr>
          <p:cNvPr id="14" name="Rounded Rectangle 13"/>
          <p:cNvSpPr/>
          <p:nvPr/>
        </p:nvSpPr>
        <p:spPr>
          <a:xfrm>
            <a:off x="3259556" y="5486129"/>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Different Server</a:t>
            </a:r>
            <a:endParaRPr lang="en-US" sz="2000" b="1" dirty="0">
              <a:solidFill>
                <a:schemeClr val="bg1"/>
              </a:solidFill>
            </a:endParaRPr>
          </a:p>
        </p:txBody>
      </p:sp>
      <p:sp>
        <p:nvSpPr>
          <p:cNvPr id="15" name="Rounded Rectangle 14"/>
          <p:cNvSpPr/>
          <p:nvPr/>
        </p:nvSpPr>
        <p:spPr>
          <a:xfrm>
            <a:off x="6038162"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Same Database</a:t>
            </a:r>
            <a:endParaRPr lang="en-US" sz="2000" b="1" dirty="0">
              <a:solidFill>
                <a:schemeClr val="bg1"/>
              </a:solidFill>
            </a:endParaRPr>
          </a:p>
        </p:txBody>
      </p:sp>
      <p:sp>
        <p:nvSpPr>
          <p:cNvPr id="16" name="Rounded Rectangle 15"/>
          <p:cNvSpPr/>
          <p:nvPr/>
        </p:nvSpPr>
        <p:spPr>
          <a:xfrm>
            <a:off x="8816768" y="5486128"/>
            <a:ext cx="2465449" cy="785361"/>
          </a:xfrm>
          <a:prstGeom prst="roundRect">
            <a:avLst>
              <a:gd name="adj" fmla="val 50000"/>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Cloud Storage</a:t>
            </a:r>
            <a:endParaRPr lang="en-US" sz="2000" b="1" dirty="0">
              <a:solidFill>
                <a:schemeClr val="bg1"/>
              </a:solidFill>
            </a:endParaRPr>
          </a:p>
        </p:txBody>
      </p:sp>
    </p:spTree>
    <p:extLst>
      <p:ext uri="{BB962C8B-B14F-4D97-AF65-F5344CB8AC3E}">
        <p14:creationId xmlns:p14="http://schemas.microsoft.com/office/powerpoint/2010/main" val="138472542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740227" y="480428"/>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2159" t="21685" r="12159" b="41413"/>
          <a:stretch/>
        </p:blipFill>
        <p:spPr>
          <a:xfrm>
            <a:off x="6687127" y="1542473"/>
            <a:ext cx="5116946" cy="4248616"/>
          </a:xfrm>
          <a:prstGeom prst="rect">
            <a:avLst/>
          </a:prstGeom>
        </p:spPr>
      </p:pic>
      <p:cxnSp>
        <p:nvCxnSpPr>
          <p:cNvPr id="4" name="Straight Connector 3"/>
          <p:cNvCxnSpPr/>
          <p:nvPr/>
        </p:nvCxnSpPr>
        <p:spPr>
          <a:xfrm>
            <a:off x="10732655" y="5717309"/>
            <a:ext cx="0" cy="1140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75096" y="1944120"/>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secret key combined with other fields of the message will be used to generate a hash value using Secure Hash Algorithm (SHA-512)</a:t>
            </a:r>
            <a:endParaRPr lang="en-US" i="0" dirty="0" smtClean="0">
              <a:solidFill>
                <a:srgbClr val="674D2F"/>
              </a:solidFill>
              <a:latin typeface="Verdana" panose="020B0604030504040204" pitchFamily="34" charset="0"/>
              <a:ea typeface="Verdana" panose="020B0604030504040204" pitchFamily="34" charset="0"/>
            </a:endParaRPr>
          </a:p>
        </p:txBody>
      </p:sp>
      <p:sp>
        <p:nvSpPr>
          <p:cNvPr id="14" name="Rectangle 13"/>
          <p:cNvSpPr/>
          <p:nvPr/>
        </p:nvSpPr>
        <p:spPr>
          <a:xfrm>
            <a:off x="975096" y="3952406"/>
            <a:ext cx="5065486" cy="120032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Then this hash value generated above is used as a symmetric key for the Advance Encryption Standard algorithm (AES) to encrypt the message.</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297364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8" name="Rounded Rectangle 7"/>
          <p:cNvSpPr/>
          <p:nvPr/>
        </p:nvSpPr>
        <p:spPr>
          <a:xfrm>
            <a:off x="740227" y="480427"/>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2159" t="62626" r="11470" b="7340"/>
          <a:stretch/>
        </p:blipFill>
        <p:spPr>
          <a:xfrm>
            <a:off x="6650183" y="2179776"/>
            <a:ext cx="5213531" cy="3491345"/>
          </a:xfrm>
          <a:prstGeom prst="rect">
            <a:avLst/>
          </a:prstGeom>
        </p:spPr>
      </p:pic>
      <p:cxnSp>
        <p:nvCxnSpPr>
          <p:cNvPr id="13" name="Straight Connector 12"/>
          <p:cNvCxnSpPr/>
          <p:nvPr/>
        </p:nvCxnSpPr>
        <p:spPr>
          <a:xfrm>
            <a:off x="10732655" y="0"/>
            <a:ext cx="0" cy="2179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13641" y="2825570"/>
            <a:ext cx="5065486" cy="1754326"/>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According to the length of the encrypted message, a particular image of given dimensions will be calculated and used for the effective embedding of data inside the image. Then the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is sent to the server via API. </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5689503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9" name="Rounded Rectangle 8"/>
          <p:cNvSpPr/>
          <p:nvPr/>
        </p:nvSpPr>
        <p:spPr>
          <a:xfrm>
            <a:off x="740227" y="480428"/>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731" t="2694" r="3255" b="53265"/>
          <a:stretch/>
        </p:blipFill>
        <p:spPr>
          <a:xfrm>
            <a:off x="6861853" y="1588654"/>
            <a:ext cx="4979165" cy="4174838"/>
          </a:xfrm>
          <a:prstGeom prst="rect">
            <a:avLst/>
          </a:prstGeom>
        </p:spPr>
      </p:pic>
      <p:sp>
        <p:nvSpPr>
          <p:cNvPr id="11" name="Rectangle 10"/>
          <p:cNvSpPr/>
          <p:nvPr/>
        </p:nvSpPr>
        <p:spPr>
          <a:xfrm>
            <a:off x="1132113" y="19758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At the server, the message is extracted from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which outputs the encrypted message. </a:t>
            </a:r>
            <a:endParaRPr lang="en-US" dirty="0" smtClean="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This </a:t>
            </a:r>
            <a:r>
              <a:rPr lang="en-US" dirty="0">
                <a:solidFill>
                  <a:srgbClr val="674D2F"/>
                </a:solidFill>
                <a:latin typeface="Verdana" panose="020B0604030504040204" pitchFamily="34" charset="0"/>
                <a:ea typeface="Verdana" panose="020B0604030504040204" pitchFamily="34" charset="0"/>
              </a:rPr>
              <a:t>data is fetched and stored inside the database. While storing the encrypted message in a database, the traditional database </a:t>
            </a:r>
            <a:r>
              <a:rPr lang="en-US" dirty="0" smtClean="0">
                <a:solidFill>
                  <a:srgbClr val="674D2F"/>
                </a:solidFill>
                <a:latin typeface="Verdana" panose="020B0604030504040204" pitchFamily="34" charset="0"/>
                <a:ea typeface="Verdana" panose="020B0604030504040204" pitchFamily="34" charset="0"/>
              </a:rPr>
              <a:t>is perform </a:t>
            </a:r>
            <a:r>
              <a:rPr lang="en-US" dirty="0">
                <a:solidFill>
                  <a:srgbClr val="674D2F"/>
                </a:solidFill>
                <a:latin typeface="Verdana" panose="020B0604030504040204" pitchFamily="34" charset="0"/>
                <a:ea typeface="Verdana" panose="020B0604030504040204" pitchFamily="34" charset="0"/>
              </a:rPr>
              <a:t>and </a:t>
            </a:r>
            <a:r>
              <a:rPr lang="en-US" dirty="0" smtClean="0">
                <a:solidFill>
                  <a:srgbClr val="674D2F"/>
                </a:solidFill>
                <a:latin typeface="Verdana" panose="020B0604030504040204" pitchFamily="34" charset="0"/>
                <a:ea typeface="Verdana" panose="020B0604030504040204" pitchFamily="34" charset="0"/>
              </a:rPr>
              <a:t>additional </a:t>
            </a:r>
            <a:r>
              <a:rPr lang="en-US"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 </a:t>
            </a:r>
            <a:r>
              <a:rPr lang="en-US" dirty="0" err="1"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function by linking the hash of the previous </a:t>
            </a:r>
            <a:r>
              <a:rPr lang="en-US" dirty="0" err="1">
                <a:solidFill>
                  <a:srgbClr val="674D2F"/>
                </a:solidFill>
                <a:latin typeface="Verdana" panose="020B0604030504040204" pitchFamily="34" charset="0"/>
                <a:ea typeface="Verdana" panose="020B0604030504040204" pitchFamily="34" charset="0"/>
              </a:rPr>
              <a:t>messsage</a:t>
            </a:r>
            <a:r>
              <a:rPr lang="en-US" dirty="0">
                <a:solidFill>
                  <a:srgbClr val="674D2F"/>
                </a:solidFill>
                <a:latin typeface="Verdana" panose="020B0604030504040204" pitchFamily="34" charset="0"/>
                <a:ea typeface="Verdana" panose="020B0604030504040204" pitchFamily="34" charset="0"/>
              </a:rPr>
              <a:t> in the same chat room with the current message id using any Secure Hashing Algorithm.</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6940730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40227" y="480428"/>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10" name="Rounded Rectangle 9"/>
          <p:cNvSpPr/>
          <p:nvPr/>
        </p:nvSpPr>
        <p:spPr>
          <a:xfrm>
            <a:off x="740227" y="480428"/>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4248" t="51121" r="2738" b="2013"/>
          <a:stretch/>
        </p:blipFill>
        <p:spPr>
          <a:xfrm>
            <a:off x="6898798" y="1440871"/>
            <a:ext cx="4979165" cy="4442691"/>
          </a:xfrm>
          <a:prstGeom prst="rect">
            <a:avLst/>
          </a:prstGeom>
        </p:spPr>
      </p:pic>
      <p:sp>
        <p:nvSpPr>
          <p:cNvPr id="13" name="Rectangle 12"/>
          <p:cNvSpPr/>
          <p:nvPr/>
        </p:nvSpPr>
        <p:spPr>
          <a:xfrm>
            <a:off x="1067459" y="2077424"/>
            <a:ext cx="5065486" cy="3693319"/>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chat data can be retrieved in bulk from the server to the client. As the data was stored in encrypted format therefore it is still secure and at the client side the chat will be decrypted.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symmetric key can be obtained using the constant secret key and other attributes of the message which is passed to the AES and the plain text is obtained from the cipher text and is rendered on the screen.</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655329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Algorithm</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ounded Rectangle 4"/>
          <p:cNvSpPr/>
          <p:nvPr/>
        </p:nvSpPr>
        <p:spPr>
          <a:xfrm>
            <a:off x="497343" y="1713774"/>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3193803" y="1704583"/>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
        <p:nvSpPr>
          <p:cNvPr id="7" name="Rounded Rectangle 6"/>
          <p:cNvSpPr/>
          <p:nvPr/>
        </p:nvSpPr>
        <p:spPr>
          <a:xfrm>
            <a:off x="471282" y="3291523"/>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
        <p:nvSpPr>
          <p:cNvPr id="8" name="Rounded Rectangle 7"/>
          <p:cNvSpPr/>
          <p:nvPr/>
        </p:nvSpPr>
        <p:spPr>
          <a:xfrm>
            <a:off x="429725" y="484562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p>
        </p:txBody>
      </p:sp>
      <p:sp>
        <p:nvSpPr>
          <p:cNvPr id="9" name="Rounded Rectangle 8"/>
          <p:cNvSpPr/>
          <p:nvPr/>
        </p:nvSpPr>
        <p:spPr>
          <a:xfrm>
            <a:off x="4586119" y="4845629"/>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68" r="57957"/>
          <a:stretch/>
        </p:blipFill>
        <p:spPr>
          <a:xfrm>
            <a:off x="7777486" y="0"/>
            <a:ext cx="4447474" cy="6858000"/>
          </a:xfrm>
          <a:prstGeom prst="rect">
            <a:avLst/>
          </a:prstGeom>
        </p:spPr>
      </p:pic>
      <p:sp>
        <p:nvSpPr>
          <p:cNvPr id="11" name="Right Triangle 10"/>
          <p:cNvSpPr/>
          <p:nvPr/>
        </p:nvSpPr>
        <p:spPr>
          <a:xfrm flipV="1">
            <a:off x="7777486"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370220"/>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7" name="Rectangle 6"/>
          <p:cNvSpPr/>
          <p:nvPr/>
        </p:nvSpPr>
        <p:spPr>
          <a:xfrm>
            <a:off x="975095" y="1223424"/>
            <a:ext cx="9831451" cy="1477328"/>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It is formerly known as Keccak as it supports the same hash lengths as SHA-2, and its internal structure differs significantly from the rest of the SHA family</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SHA-0 and SHA-1 is no longer used in real-world applications due to security vulnerabilities. SHA-3 is considered a more secure option </a:t>
            </a:r>
            <a:r>
              <a:rPr lang="en-US" dirty="0" smtClean="0">
                <a:solidFill>
                  <a:srgbClr val="674D2F"/>
                </a:solidFill>
                <a:latin typeface="Verdana" panose="020B0604030504040204" pitchFamily="34" charset="0"/>
                <a:ea typeface="Verdana" panose="020B0604030504040204" pitchFamily="34" charset="0"/>
              </a:rPr>
              <a:t>than SHA-2.</a:t>
            </a:r>
            <a:endParaRPr lang="en-US" dirty="0">
              <a:solidFill>
                <a:srgbClr val="674D2F"/>
              </a:solidFill>
              <a:latin typeface="Verdana" panose="020B0604030504040204" pitchFamily="34" charset="0"/>
              <a:ea typeface="Verdana" panose="020B0604030504040204" pitchFamily="34" charset="0"/>
            </a:endParaRPr>
          </a:p>
        </p:txBody>
      </p:sp>
      <p:grpSp>
        <p:nvGrpSpPr>
          <p:cNvPr id="11" name="Group 10"/>
          <p:cNvGrpSpPr/>
          <p:nvPr/>
        </p:nvGrpSpPr>
        <p:grpSpPr>
          <a:xfrm>
            <a:off x="2952987" y="2824271"/>
            <a:ext cx="6286027" cy="3834865"/>
            <a:chOff x="2524180" y="2749903"/>
            <a:chExt cx="6986622" cy="4262271"/>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85086"/>
            <a:stretch/>
          </p:blipFill>
          <p:spPr>
            <a:xfrm>
              <a:off x="2524180" y="2749903"/>
              <a:ext cx="6986622" cy="703739"/>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4211"/>
            <a:stretch/>
          </p:blipFill>
          <p:spPr>
            <a:xfrm>
              <a:off x="2524180" y="3435927"/>
              <a:ext cx="6986622" cy="3576247"/>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86907130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6" name="Rounded Rectangle 5"/>
          <p:cNvSpPr/>
          <p:nvPr/>
        </p:nvSpPr>
        <p:spPr>
          <a:xfrm>
            <a:off x="634008" y="444169"/>
            <a:ext cx="324988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Base64 Encoding</a:t>
            </a:r>
            <a:endParaRPr lang="en-US" sz="2400" b="1" dirty="0">
              <a:solidFill>
                <a:schemeClr val="tx1">
                  <a:lumMod val="65000"/>
                  <a:lumOff val="35000"/>
                </a:schemeClr>
              </a:solidFill>
            </a:endParaRPr>
          </a:p>
        </p:txBody>
      </p:sp>
      <p:sp>
        <p:nvSpPr>
          <p:cNvPr id="7" name="Rectangle 6"/>
          <p:cNvSpPr/>
          <p:nvPr/>
        </p:nvSpPr>
        <p:spPr>
          <a:xfrm>
            <a:off x="1067458" y="1190733"/>
            <a:ext cx="9831451" cy="2585323"/>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An encoding scheme that converts binary data into text format so that encoded textual data can be easily transported over the network without being corrupted or any data loss.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problem that arises while sending normal binary data is that bits can be misinterpreted by underlying protocols, and produce incorrect data at receiving node. The term Base64 is taken from the Multipurpose Internet Mail Extension (MIME) standard, which is widely used for HTTP and XML, and was originally developed for encoding email attachments for transmission.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9968" y="3866884"/>
            <a:ext cx="5312064" cy="2697211"/>
          </a:xfrm>
          <a:prstGeom prst="rect">
            <a:avLst/>
          </a:prstGeom>
          <a:ln>
            <a:noFill/>
          </a:ln>
          <a:effectLst>
            <a:outerShdw blurRad="190500" algn="tl" rotWithShape="0">
              <a:srgbClr val="000000">
                <a:alpha val="70000"/>
              </a:srgbClr>
            </a:outerShdw>
          </a:effectLst>
        </p:spPr>
      </p:pic>
      <p:sp>
        <p:nvSpPr>
          <p:cNvPr id="3" name="Rectangle 2"/>
          <p:cNvSpPr/>
          <p:nvPr/>
        </p:nvSpPr>
        <p:spPr>
          <a:xfrm>
            <a:off x="3439968" y="3866884"/>
            <a:ext cx="5312064" cy="178643"/>
          </a:xfrm>
          <a:prstGeom prst="rect">
            <a:avLst/>
          </a:prstGeom>
          <a:solidFill>
            <a:schemeClr val="accent6">
              <a:lumMod val="5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55516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34008" y="453360"/>
            <a:ext cx="2282703" cy="646545"/>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SHA3-512</a:t>
            </a:r>
            <a:endParaRPr lang="en-US" sz="2400" b="1" dirty="0">
              <a:solidFill>
                <a:schemeClr val="tx1">
                  <a:lumMod val="65000"/>
                  <a:lumOff val="35000"/>
                </a:schemeClr>
              </a:solidFill>
            </a:endParaRPr>
          </a:p>
        </p:txBody>
      </p:sp>
      <p:sp>
        <p:nvSpPr>
          <p:cNvPr id="8" name="Rounded Rectangle 7"/>
          <p:cNvSpPr/>
          <p:nvPr/>
        </p:nvSpPr>
        <p:spPr>
          <a:xfrm>
            <a:off x="634008" y="453359"/>
            <a:ext cx="380406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LSB Image Steganography</a:t>
            </a:r>
          </a:p>
        </p:txBody>
      </p:sp>
      <p:sp>
        <p:nvSpPr>
          <p:cNvPr id="9" name="Rounded Rectangle 8"/>
          <p:cNvSpPr/>
          <p:nvPr/>
        </p:nvSpPr>
        <p:spPr>
          <a:xfrm>
            <a:off x="6781366" y="453358"/>
            <a:ext cx="3141685" cy="646545"/>
          </a:xfrm>
          <a:prstGeom prst="roundRect">
            <a:avLst>
              <a:gd name="adj" fmla="val 50000"/>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Hybrid </a:t>
            </a:r>
            <a:r>
              <a:rPr lang="en-US" sz="2400" b="1" dirty="0" err="1">
                <a:solidFill>
                  <a:schemeClr val="tx1">
                    <a:lumMod val="65000"/>
                    <a:lumOff val="35000"/>
                  </a:schemeClr>
                </a:solidFill>
              </a:rPr>
              <a:t>Blockchain</a:t>
            </a:r>
            <a:endParaRPr lang="en-US" sz="2400" b="1" dirty="0">
              <a:solidFill>
                <a:schemeClr val="tx1">
                  <a:lumMod val="65000"/>
                  <a:lumOff val="35000"/>
                </a:schemeClr>
              </a:solidFill>
            </a:endParaRPr>
          </a:p>
        </p:txBody>
      </p:sp>
      <p:sp>
        <p:nvSpPr>
          <p:cNvPr id="6" name="Rectangle 5"/>
          <p:cNvSpPr/>
          <p:nvPr/>
        </p:nvSpPr>
        <p:spPr>
          <a:xfrm>
            <a:off x="634008" y="1514005"/>
            <a:ext cx="4816106" cy="4524315"/>
          </a:xfrm>
          <a:prstGeom prst="rect">
            <a:avLst/>
          </a:prstGeom>
        </p:spPr>
        <p:txBody>
          <a:bodyPr wrap="square">
            <a:spAutoFit/>
          </a:bodyPr>
          <a:lstStyle/>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implementation of this algorithm is static in nature. As the data which is converted to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may vary which can either cause redundancy of padded bit or may not fully fit inside the </a:t>
            </a:r>
            <a:r>
              <a:rPr lang="en-US" dirty="0" err="1">
                <a:solidFill>
                  <a:srgbClr val="674D2F"/>
                </a:solidFill>
                <a:latin typeface="Verdana" panose="020B0604030504040204" pitchFamily="34" charset="0"/>
                <a:ea typeface="Verdana" panose="020B0604030504040204" pitchFamily="34" charset="0"/>
              </a:rPr>
              <a:t>stego</a:t>
            </a:r>
            <a:r>
              <a:rPr lang="en-US" dirty="0">
                <a:solidFill>
                  <a:srgbClr val="674D2F"/>
                </a:solidFill>
                <a:latin typeface="Verdana" panose="020B0604030504040204" pitchFamily="34" charset="0"/>
                <a:ea typeface="Verdana" panose="020B0604030504040204" pitchFamily="34" charset="0"/>
              </a:rPr>
              <a:t>-object. Moreover it should also support the mechanism to detect errors using error bits.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endParaRPr lang="en-US" dirty="0" smtClean="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Overall </a:t>
            </a:r>
            <a:r>
              <a:rPr lang="en-US" dirty="0">
                <a:solidFill>
                  <a:srgbClr val="674D2F"/>
                </a:solidFill>
                <a:latin typeface="Verdana" panose="020B0604030504040204" pitchFamily="34" charset="0"/>
                <a:ea typeface="Verdana" panose="020B0604030504040204" pitchFamily="34" charset="0"/>
              </a:rPr>
              <a:t>the image steganography algorithm in our case should be dynamic in nature to accommodate the data perfectly without much redundancy and also to support error detection.</a:t>
            </a:r>
          </a:p>
        </p:txBody>
      </p:sp>
      <p:sp>
        <p:nvSpPr>
          <p:cNvPr id="7" name="Rectangle 6"/>
          <p:cNvSpPr/>
          <p:nvPr/>
        </p:nvSpPr>
        <p:spPr>
          <a:xfrm>
            <a:off x="6781366" y="1514005"/>
            <a:ext cx="4893398" cy="4801314"/>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Despite the strength of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scalability issues like low throughput, high latency, storage </a:t>
            </a:r>
            <a:r>
              <a:rPr lang="en-US" dirty="0" err="1">
                <a:solidFill>
                  <a:srgbClr val="674D2F"/>
                </a:solidFill>
                <a:latin typeface="Verdana" panose="020B0604030504040204" pitchFamily="34" charset="0"/>
                <a:ea typeface="Verdana" panose="020B0604030504040204" pitchFamily="34" charset="0"/>
              </a:rPr>
              <a:t>issues,s</a:t>
            </a:r>
            <a:r>
              <a:rPr lang="en-US" dirty="0">
                <a:solidFill>
                  <a:srgbClr val="674D2F"/>
                </a:solidFill>
                <a:latin typeface="Verdana" panose="020B0604030504040204" pitchFamily="34" charset="0"/>
                <a:ea typeface="Verdana" panose="020B0604030504040204" pitchFamily="34" charset="0"/>
              </a:rPr>
              <a:t> and poor read performance are its big challenges. Moreover,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applications have much lower throughput compared to non-</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applications. </a:t>
            </a: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For </a:t>
            </a:r>
            <a:r>
              <a:rPr lang="en-US" dirty="0">
                <a:solidFill>
                  <a:srgbClr val="674D2F"/>
                </a:solidFill>
                <a:latin typeface="Verdana" panose="020B0604030504040204" pitchFamily="34" charset="0"/>
                <a:ea typeface="Verdana" panose="020B0604030504040204" pitchFamily="34" charset="0"/>
              </a:rPr>
              <a:t>example, Bitcoin support 3–4 transactions per second as compared to UPI which supports 10,000 transactions per second</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Moreover to overcome this challenge the linked hash concept can be implemented in traditional SQL and No-SQL databases with sufficient caching</a:t>
            </a:r>
          </a:p>
        </p:txBody>
      </p:sp>
    </p:spTree>
    <p:extLst>
      <p:ext uri="{BB962C8B-B14F-4D97-AF65-F5344CB8AC3E}">
        <p14:creationId xmlns:p14="http://schemas.microsoft.com/office/powerpoint/2010/main" val="103273976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8" y="428220"/>
            <a:ext cx="4166921" cy="64654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65000"/>
                    <a:lumOff val="35000"/>
                  </a:schemeClr>
                </a:solidFill>
              </a:rPr>
              <a:t>AES-512 with 512 bits state</a:t>
            </a:r>
            <a:endParaRPr lang="en-US" sz="2400" b="1" dirty="0">
              <a:solidFill>
                <a:schemeClr val="tx1">
                  <a:lumMod val="65000"/>
                  <a:lumOff val="35000"/>
                </a:schemeClr>
              </a:solidFill>
            </a:endParaRPr>
          </a:p>
        </p:txBody>
      </p:sp>
      <p:sp>
        <p:nvSpPr>
          <p:cNvPr id="3" name="Rectangle 2"/>
          <p:cNvSpPr/>
          <p:nvPr/>
        </p:nvSpPr>
        <p:spPr>
          <a:xfrm>
            <a:off x="639945" y="1335781"/>
            <a:ext cx="2750131" cy="461665"/>
          </a:xfrm>
          <a:prstGeom prst="rect">
            <a:avLst/>
          </a:prstGeom>
        </p:spPr>
        <p:txBody>
          <a:bodyPr wrap="square">
            <a:spAutoFit/>
          </a:bodyPr>
          <a:lstStyle/>
          <a:p>
            <a:r>
              <a:rPr lang="en-US" sz="2400" u="sng" dirty="0" smtClean="0">
                <a:solidFill>
                  <a:srgbClr val="674D2F"/>
                </a:solidFill>
                <a:latin typeface="Verdana" panose="020B0604030504040204" pitchFamily="34" charset="0"/>
                <a:ea typeface="Verdana" panose="020B0604030504040204" pitchFamily="34" charset="0"/>
              </a:rPr>
              <a:t>Key Scheduling</a:t>
            </a:r>
            <a:endParaRPr lang="en-US" sz="2400" u="sng" dirty="0">
              <a:solidFill>
                <a:srgbClr val="674D2F"/>
              </a:solidFill>
              <a:latin typeface="Verdana" panose="020B0604030504040204" pitchFamily="34" charset="0"/>
              <a:ea typeface="Verdana" panose="020B0604030504040204" pitchFamily="34" charset="0"/>
            </a:endParaRPr>
          </a:p>
        </p:txBody>
      </p:sp>
      <p:sp>
        <p:nvSpPr>
          <p:cNvPr id="4" name="Rectangle 3"/>
          <p:cNvSpPr/>
          <p:nvPr/>
        </p:nvSpPr>
        <p:spPr>
          <a:xfrm>
            <a:off x="6815115" y="1335781"/>
            <a:ext cx="3971636" cy="461665"/>
          </a:xfrm>
          <a:prstGeom prst="rect">
            <a:avLst/>
          </a:prstGeom>
        </p:spPr>
        <p:txBody>
          <a:bodyPr wrap="square">
            <a:spAutoFit/>
          </a:bodyPr>
          <a:lstStyle/>
          <a:p>
            <a:r>
              <a:rPr lang="en-US" sz="2400" u="sng" dirty="0" smtClean="0">
                <a:solidFill>
                  <a:srgbClr val="674D2F"/>
                </a:solidFill>
                <a:latin typeface="Verdana" panose="020B0604030504040204" pitchFamily="34" charset="0"/>
                <a:ea typeface="Verdana" panose="020B0604030504040204" pitchFamily="34" charset="0"/>
              </a:rPr>
              <a:t>Encryption &amp; Decryption</a:t>
            </a:r>
            <a:endParaRPr lang="en-US" sz="2400" u="sng" dirty="0">
              <a:solidFill>
                <a:srgbClr val="674D2F"/>
              </a:solidFill>
              <a:latin typeface="Verdana" panose="020B0604030504040204" pitchFamily="34" charset="0"/>
              <a:ea typeface="Verdana" panose="020B0604030504040204" pitchFamily="34" charset="0"/>
            </a:endParaRPr>
          </a:p>
        </p:txBody>
      </p:sp>
      <p:sp>
        <p:nvSpPr>
          <p:cNvPr id="6" name="Rectangle 5"/>
          <p:cNvSpPr/>
          <p:nvPr/>
        </p:nvSpPr>
        <p:spPr>
          <a:xfrm>
            <a:off x="635988" y="1928449"/>
            <a:ext cx="5456054" cy="1200329"/>
          </a:xfrm>
          <a:prstGeom prst="rect">
            <a:avLst/>
          </a:prstGeom>
        </p:spPr>
        <p:txBody>
          <a:bodyPr wrap="square">
            <a:spAutoFit/>
          </a:bodyPr>
          <a:lstStyle/>
          <a:p>
            <a:r>
              <a:rPr lang="en-US" dirty="0" smtClean="0">
                <a:solidFill>
                  <a:srgbClr val="674D2F"/>
                </a:solidFill>
                <a:latin typeface="Verdana" panose="020B0604030504040204" pitchFamily="34" charset="0"/>
                <a:ea typeface="Verdana" panose="020B0604030504040204" pitchFamily="34" charset="0"/>
              </a:rPr>
              <a:t>Process </a:t>
            </a:r>
            <a:r>
              <a:rPr lang="en-US" dirty="0">
                <a:solidFill>
                  <a:srgbClr val="674D2F"/>
                </a:solidFill>
                <a:latin typeface="Verdana" panose="020B0604030504040204" pitchFamily="34" charset="0"/>
                <a:ea typeface="Verdana" panose="020B0604030504040204" pitchFamily="34" charset="0"/>
              </a:rPr>
              <a:t>of key expansion where a short key is expanded into a number of separate round keys that are used at different rounds in the encryption-decryption </a:t>
            </a:r>
            <a:r>
              <a:rPr lang="en-US" dirty="0" smtClean="0">
                <a:solidFill>
                  <a:srgbClr val="674D2F"/>
                </a:solidFill>
                <a:latin typeface="Verdana" panose="020B0604030504040204" pitchFamily="34" charset="0"/>
                <a:ea typeface="Verdana" panose="020B0604030504040204" pitchFamily="34" charset="0"/>
              </a:rPr>
              <a:t>process.</a:t>
            </a:r>
          </a:p>
        </p:txBody>
      </p:sp>
      <p:sp>
        <p:nvSpPr>
          <p:cNvPr id="8" name="Rectangle 7"/>
          <p:cNvSpPr/>
          <p:nvPr/>
        </p:nvSpPr>
        <p:spPr>
          <a:xfrm>
            <a:off x="6815115" y="1928449"/>
            <a:ext cx="4430816" cy="2862322"/>
          </a:xfrm>
          <a:prstGeom prst="rect">
            <a:avLst/>
          </a:prstGeom>
        </p:spPr>
        <p:txBody>
          <a:bodyPr wrap="square">
            <a:spAutoFit/>
          </a:bodyPr>
          <a:lstStyle/>
          <a:p>
            <a:r>
              <a:rPr lang="en-US" dirty="0" smtClean="0">
                <a:solidFill>
                  <a:srgbClr val="674D2F"/>
                </a:solidFill>
                <a:latin typeface="Verdana" panose="020B0604030504040204" pitchFamily="34" charset="0"/>
                <a:ea typeface="Verdana" panose="020B0604030504040204" pitchFamily="34" charset="0"/>
              </a:rPr>
              <a:t>It </a:t>
            </a:r>
            <a:r>
              <a:rPr lang="en-US" dirty="0">
                <a:solidFill>
                  <a:srgbClr val="674D2F"/>
                </a:solidFill>
                <a:latin typeface="Verdana" panose="020B0604030504040204" pitchFamily="34" charset="0"/>
                <a:ea typeface="Verdana" panose="020B0604030504040204" pitchFamily="34" charset="0"/>
              </a:rPr>
              <a:t>uses the round keys generated in the Key Scheduling to obtain a cipher text at each </a:t>
            </a:r>
            <a:r>
              <a:rPr lang="en-US" dirty="0" smtClean="0">
                <a:solidFill>
                  <a:srgbClr val="674D2F"/>
                </a:solidFill>
                <a:latin typeface="Verdana" panose="020B0604030504040204" pitchFamily="34" charset="0"/>
                <a:ea typeface="Verdana" panose="020B0604030504040204" pitchFamily="34" charset="0"/>
              </a:rPr>
              <a:t>round and vice-versa. </a:t>
            </a: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The </a:t>
            </a:r>
            <a:r>
              <a:rPr lang="en-US" dirty="0">
                <a:solidFill>
                  <a:srgbClr val="674D2F"/>
                </a:solidFill>
                <a:latin typeface="Verdana" panose="020B0604030504040204" pitchFamily="34" charset="0"/>
                <a:ea typeface="Verdana" panose="020B0604030504040204" pitchFamily="34" charset="0"/>
              </a:rPr>
              <a:t>rounds consist of an initial round, an intermediate round, and the final round and it varies depending on the variants of </a:t>
            </a:r>
            <a:r>
              <a:rPr lang="en-US" dirty="0" smtClean="0">
                <a:solidFill>
                  <a:srgbClr val="674D2F"/>
                </a:solidFill>
                <a:latin typeface="Verdana" panose="020B0604030504040204" pitchFamily="34" charset="0"/>
                <a:ea typeface="Verdana" panose="020B0604030504040204" pitchFamily="34" charset="0"/>
              </a:rPr>
              <a:t>AES consisting of 128 bit state.</a:t>
            </a:r>
            <a:endParaRPr lang="en-US" dirty="0">
              <a:solidFill>
                <a:srgbClr val="674D2F"/>
              </a:solidFill>
              <a:latin typeface="Verdana" panose="020B0604030504040204" pitchFamily="34" charset="0"/>
              <a:ea typeface="Verdana" panose="020B0604030504040204" pitchFamily="34" charset="0"/>
            </a:endParaRPr>
          </a:p>
        </p:txBody>
      </p:sp>
      <p:grpSp>
        <p:nvGrpSpPr>
          <p:cNvPr id="15" name="Group 14"/>
          <p:cNvGrpSpPr/>
          <p:nvPr/>
        </p:nvGrpSpPr>
        <p:grpSpPr>
          <a:xfrm>
            <a:off x="6815115" y="5097832"/>
            <a:ext cx="4965865" cy="1297326"/>
            <a:chOff x="7036128" y="5273321"/>
            <a:chExt cx="4965865" cy="1297326"/>
          </a:xfrm>
          <a:solidFill>
            <a:schemeClr val="accent6">
              <a:lumMod val="20000"/>
              <a:lumOff val="80000"/>
            </a:schemeClr>
          </a:solidFill>
        </p:grpSpPr>
        <p:sp>
          <p:nvSpPr>
            <p:cNvPr id="9" name="Rounded Rectangle 8"/>
            <p:cNvSpPr/>
            <p:nvPr/>
          </p:nvSpPr>
          <p:spPr>
            <a:xfrm>
              <a:off x="7036128" y="5273322"/>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Byte Substitution</a:t>
              </a:r>
              <a:endParaRPr lang="en-US" sz="2000" dirty="0">
                <a:solidFill>
                  <a:schemeClr val="tx1">
                    <a:lumMod val="65000"/>
                    <a:lumOff val="35000"/>
                  </a:schemeClr>
                </a:solidFill>
              </a:endParaRPr>
            </a:p>
          </p:txBody>
        </p:sp>
        <p:sp>
          <p:nvSpPr>
            <p:cNvPr id="10" name="Rounded Rectangle 9"/>
            <p:cNvSpPr/>
            <p:nvPr/>
          </p:nvSpPr>
          <p:spPr>
            <a:xfrm>
              <a:off x="9571510" y="5273321"/>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Shift Column</a:t>
              </a:r>
              <a:endParaRPr lang="en-US" sz="2000" dirty="0">
                <a:solidFill>
                  <a:schemeClr val="tx1">
                    <a:lumMod val="65000"/>
                    <a:lumOff val="35000"/>
                  </a:schemeClr>
                </a:solidFill>
              </a:endParaRPr>
            </a:p>
          </p:txBody>
        </p:sp>
        <p:sp>
          <p:nvSpPr>
            <p:cNvPr id="11" name="Rounded Rectangle 10"/>
            <p:cNvSpPr/>
            <p:nvPr/>
          </p:nvSpPr>
          <p:spPr>
            <a:xfrm>
              <a:off x="7036128" y="5987486"/>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Add Round Keys</a:t>
              </a:r>
              <a:endParaRPr lang="en-US" sz="2000" dirty="0">
                <a:solidFill>
                  <a:schemeClr val="tx1">
                    <a:lumMod val="65000"/>
                    <a:lumOff val="35000"/>
                  </a:schemeClr>
                </a:solidFill>
              </a:endParaRPr>
            </a:p>
          </p:txBody>
        </p:sp>
        <p:sp>
          <p:nvSpPr>
            <p:cNvPr id="12" name="Rounded Rectangle 11"/>
            <p:cNvSpPr/>
            <p:nvPr/>
          </p:nvSpPr>
          <p:spPr>
            <a:xfrm>
              <a:off x="9571510" y="5987485"/>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Mix Column</a:t>
              </a:r>
              <a:endParaRPr lang="en-US" sz="2000" dirty="0">
                <a:solidFill>
                  <a:schemeClr val="tx1">
                    <a:lumMod val="65000"/>
                    <a:lumOff val="35000"/>
                  </a:schemeClr>
                </a:solidFill>
              </a:endParaRPr>
            </a:p>
          </p:txBody>
        </p:sp>
      </p:grpSp>
      <p:graphicFrame>
        <p:nvGraphicFramePr>
          <p:cNvPr id="13" name="Table 12"/>
          <p:cNvGraphicFramePr>
            <a:graphicFrameLocks noGrp="1"/>
          </p:cNvGraphicFramePr>
          <p:nvPr>
            <p:extLst>
              <p:ext uri="{D42A27DB-BD31-4B8C-83A1-F6EECF244321}">
                <p14:modId xmlns:p14="http://schemas.microsoft.com/office/powerpoint/2010/main" val="716426713"/>
              </p:ext>
            </p:extLst>
          </p:nvPr>
        </p:nvGraphicFramePr>
        <p:xfrm>
          <a:off x="733629" y="3259781"/>
          <a:ext cx="5160489" cy="1483360"/>
        </p:xfrm>
        <a:graphic>
          <a:graphicData uri="http://schemas.openxmlformats.org/drawingml/2006/table">
            <a:tbl>
              <a:tblPr firstRow="1" bandRow="1">
                <a:tableStyleId>{00A15C55-8517-42AA-B614-E9B94910E393}</a:tableStyleId>
              </a:tblPr>
              <a:tblGrid>
                <a:gridCol w="851791">
                  <a:extLst>
                    <a:ext uri="{9D8B030D-6E8A-4147-A177-3AD203B41FA5}">
                      <a16:colId xmlns:a16="http://schemas.microsoft.com/office/drawing/2014/main" val="2201322982"/>
                    </a:ext>
                  </a:extLst>
                </a:gridCol>
                <a:gridCol w="1793454">
                  <a:extLst>
                    <a:ext uri="{9D8B030D-6E8A-4147-A177-3AD203B41FA5}">
                      <a16:colId xmlns:a16="http://schemas.microsoft.com/office/drawing/2014/main" val="421520834"/>
                    </a:ext>
                  </a:extLst>
                </a:gridCol>
                <a:gridCol w="1353045">
                  <a:extLst>
                    <a:ext uri="{9D8B030D-6E8A-4147-A177-3AD203B41FA5}">
                      <a16:colId xmlns:a16="http://schemas.microsoft.com/office/drawing/2014/main" val="2850233889"/>
                    </a:ext>
                  </a:extLst>
                </a:gridCol>
                <a:gridCol w="1162199">
                  <a:extLst>
                    <a:ext uri="{9D8B030D-6E8A-4147-A177-3AD203B41FA5}">
                      <a16:colId xmlns:a16="http://schemas.microsoft.com/office/drawing/2014/main" val="1100691059"/>
                    </a:ext>
                  </a:extLst>
                </a:gridCol>
              </a:tblGrid>
              <a:tr h="370840">
                <a:tc>
                  <a:txBody>
                    <a:bodyPr/>
                    <a:lstStyle/>
                    <a:p>
                      <a:pPr algn="ctr"/>
                      <a:r>
                        <a:rPr lang="en-US" dirty="0" smtClean="0"/>
                        <a:t>AES</a:t>
                      </a:r>
                      <a:endParaRPr lang="en-US" dirty="0"/>
                    </a:p>
                  </a:txBody>
                  <a:tcPr>
                    <a:solidFill>
                      <a:srgbClr val="D9C895"/>
                    </a:solidFill>
                  </a:tcPr>
                </a:tc>
                <a:tc>
                  <a:txBody>
                    <a:bodyPr/>
                    <a:lstStyle/>
                    <a:p>
                      <a:pPr algn="ctr"/>
                      <a:r>
                        <a:rPr lang="en-US" dirty="0" smtClean="0"/>
                        <a:t>Key Size</a:t>
                      </a:r>
                      <a:endParaRPr lang="en-US" dirty="0"/>
                    </a:p>
                  </a:txBody>
                  <a:tcPr>
                    <a:solidFill>
                      <a:srgbClr val="D9C895"/>
                    </a:solidFill>
                  </a:tcPr>
                </a:tc>
                <a:tc>
                  <a:txBody>
                    <a:bodyPr/>
                    <a:lstStyle/>
                    <a:p>
                      <a:pPr algn="ctr"/>
                      <a:r>
                        <a:rPr lang="en-US" sz="1800" kern="1200" dirty="0" smtClean="0">
                          <a:effectLst/>
                        </a:rPr>
                        <a:t>Round Keys</a:t>
                      </a:r>
                      <a:endParaRPr lang="en-US" dirty="0"/>
                    </a:p>
                  </a:txBody>
                  <a:tcPr>
                    <a:solidFill>
                      <a:srgbClr val="D9C895"/>
                    </a:solidFill>
                  </a:tcPr>
                </a:tc>
                <a:tc>
                  <a:txBody>
                    <a:bodyPr/>
                    <a:lstStyle/>
                    <a:p>
                      <a:pPr algn="ctr"/>
                      <a:r>
                        <a:rPr lang="en-US" dirty="0" smtClean="0"/>
                        <a:t>Total</a:t>
                      </a:r>
                      <a:r>
                        <a:rPr lang="en-US" baseline="0" dirty="0" smtClean="0"/>
                        <a:t> Keys</a:t>
                      </a:r>
                      <a:endParaRPr lang="en-US" dirty="0"/>
                    </a:p>
                  </a:txBody>
                  <a:tcPr>
                    <a:solidFill>
                      <a:srgbClr val="D9C895"/>
                    </a:solidFill>
                  </a:tcPr>
                </a:tc>
                <a:extLst>
                  <a:ext uri="{0D108BD9-81ED-4DB2-BD59-A6C34878D82A}">
                    <a16:rowId xmlns:a16="http://schemas.microsoft.com/office/drawing/2014/main" val="3359988261"/>
                  </a:ext>
                </a:extLst>
              </a:tr>
              <a:tr h="370840">
                <a:tc>
                  <a:txBody>
                    <a:bodyPr/>
                    <a:lstStyle/>
                    <a:p>
                      <a:pPr algn="ctr"/>
                      <a:r>
                        <a:rPr lang="en-US" dirty="0" smtClean="0"/>
                        <a:t>128</a:t>
                      </a:r>
                      <a:endParaRPr lang="en-US" dirty="0"/>
                    </a:p>
                  </a:txBody>
                  <a:tcPr>
                    <a:solidFill>
                      <a:srgbClr val="F5E7CD"/>
                    </a:solidFill>
                  </a:tcPr>
                </a:tc>
                <a:tc>
                  <a:txBody>
                    <a:bodyPr/>
                    <a:lstStyle/>
                    <a:p>
                      <a:pPr algn="ctr"/>
                      <a:r>
                        <a:rPr lang="en-US" sz="1800" b="0" i="0" kern="1200" dirty="0" smtClean="0">
                          <a:solidFill>
                            <a:schemeClr val="dk1"/>
                          </a:solidFill>
                          <a:effectLst/>
                          <a:latin typeface="+mn-lt"/>
                          <a:ea typeface="+mn-ea"/>
                          <a:cs typeface="+mn-cs"/>
                        </a:rPr>
                        <a:t>128b / 16B</a:t>
                      </a:r>
                      <a:endParaRPr lang="en-US" dirty="0"/>
                    </a:p>
                  </a:txBody>
                  <a:tcPr>
                    <a:solidFill>
                      <a:srgbClr val="F5E7CD"/>
                    </a:solidFill>
                  </a:tcPr>
                </a:tc>
                <a:tc>
                  <a:txBody>
                    <a:bodyPr/>
                    <a:lstStyle/>
                    <a:p>
                      <a:pPr algn="ctr"/>
                      <a:r>
                        <a:rPr lang="en-US" dirty="0" smtClean="0"/>
                        <a:t>10</a:t>
                      </a:r>
                      <a:endParaRPr lang="en-US" dirty="0"/>
                    </a:p>
                  </a:txBody>
                  <a:tcPr>
                    <a:solidFill>
                      <a:srgbClr val="F5E7CD"/>
                    </a:solidFill>
                  </a:tcPr>
                </a:tc>
                <a:tc>
                  <a:txBody>
                    <a:bodyPr/>
                    <a:lstStyle/>
                    <a:p>
                      <a:pPr algn="ctr"/>
                      <a:r>
                        <a:rPr lang="en-US" dirty="0" smtClean="0"/>
                        <a:t>11</a:t>
                      </a:r>
                      <a:endParaRPr lang="en-US" dirty="0"/>
                    </a:p>
                  </a:txBody>
                  <a:tcPr>
                    <a:solidFill>
                      <a:srgbClr val="F5E7CD"/>
                    </a:solidFill>
                  </a:tcPr>
                </a:tc>
                <a:extLst>
                  <a:ext uri="{0D108BD9-81ED-4DB2-BD59-A6C34878D82A}">
                    <a16:rowId xmlns:a16="http://schemas.microsoft.com/office/drawing/2014/main" val="1636821663"/>
                  </a:ext>
                </a:extLst>
              </a:tr>
              <a:tr h="370840">
                <a:tc>
                  <a:txBody>
                    <a:bodyPr/>
                    <a:lstStyle/>
                    <a:p>
                      <a:pPr algn="ctr"/>
                      <a:r>
                        <a:rPr lang="en-US" dirty="0" smtClean="0"/>
                        <a:t>192</a:t>
                      </a:r>
                      <a:endParaRPr lang="en-US" dirty="0"/>
                    </a:p>
                  </a:txBody>
                  <a:tcPr>
                    <a:solidFill>
                      <a:srgbClr val="F5E7CD"/>
                    </a:solidFill>
                  </a:tcPr>
                </a:tc>
                <a:tc>
                  <a:txBody>
                    <a:bodyPr/>
                    <a:lstStyle/>
                    <a:p>
                      <a:pPr algn="ctr"/>
                      <a:r>
                        <a:rPr lang="en-US" sz="1800" b="0" i="0" kern="1200" dirty="0" smtClean="0">
                          <a:solidFill>
                            <a:schemeClr val="dk1"/>
                          </a:solidFill>
                          <a:effectLst/>
                          <a:latin typeface="+mn-lt"/>
                          <a:ea typeface="+mn-ea"/>
                          <a:cs typeface="+mn-cs"/>
                        </a:rPr>
                        <a:t>192b / 24B</a:t>
                      </a:r>
                      <a:endParaRPr lang="en-US" dirty="0"/>
                    </a:p>
                  </a:txBody>
                  <a:tcPr>
                    <a:solidFill>
                      <a:srgbClr val="F5E7CD"/>
                    </a:solidFill>
                  </a:tcPr>
                </a:tc>
                <a:tc>
                  <a:txBody>
                    <a:bodyPr/>
                    <a:lstStyle/>
                    <a:p>
                      <a:pPr algn="ctr"/>
                      <a:r>
                        <a:rPr lang="en-US" dirty="0" smtClean="0"/>
                        <a:t>12</a:t>
                      </a:r>
                      <a:endParaRPr lang="en-US" dirty="0"/>
                    </a:p>
                  </a:txBody>
                  <a:tcPr>
                    <a:solidFill>
                      <a:srgbClr val="F5E7CD"/>
                    </a:solidFill>
                  </a:tcPr>
                </a:tc>
                <a:tc>
                  <a:txBody>
                    <a:bodyPr/>
                    <a:lstStyle/>
                    <a:p>
                      <a:pPr algn="ctr"/>
                      <a:r>
                        <a:rPr lang="en-US" dirty="0" smtClean="0"/>
                        <a:t>13</a:t>
                      </a:r>
                      <a:endParaRPr lang="en-US" dirty="0"/>
                    </a:p>
                  </a:txBody>
                  <a:tcPr>
                    <a:solidFill>
                      <a:srgbClr val="F5E7CD"/>
                    </a:solidFill>
                  </a:tcPr>
                </a:tc>
                <a:extLst>
                  <a:ext uri="{0D108BD9-81ED-4DB2-BD59-A6C34878D82A}">
                    <a16:rowId xmlns:a16="http://schemas.microsoft.com/office/drawing/2014/main" val="2206495082"/>
                  </a:ext>
                </a:extLst>
              </a:tr>
              <a:tr h="370840">
                <a:tc>
                  <a:txBody>
                    <a:bodyPr/>
                    <a:lstStyle/>
                    <a:p>
                      <a:pPr algn="ctr"/>
                      <a:r>
                        <a:rPr lang="en-US" dirty="0" smtClean="0"/>
                        <a:t>256</a:t>
                      </a:r>
                      <a:endParaRPr lang="en-US" dirty="0"/>
                    </a:p>
                  </a:txBody>
                  <a:tcPr>
                    <a:solidFill>
                      <a:srgbClr val="F5E7CD"/>
                    </a:solidFill>
                  </a:tcPr>
                </a:tc>
                <a:tc>
                  <a:txBody>
                    <a:bodyPr/>
                    <a:lstStyle/>
                    <a:p>
                      <a:pPr algn="ctr"/>
                      <a:r>
                        <a:rPr lang="en-US" sz="1800" b="0" i="0" kern="1200" dirty="0" smtClean="0">
                          <a:solidFill>
                            <a:schemeClr val="dk1"/>
                          </a:solidFill>
                          <a:effectLst/>
                          <a:latin typeface="+mn-lt"/>
                          <a:ea typeface="+mn-ea"/>
                          <a:cs typeface="+mn-cs"/>
                        </a:rPr>
                        <a:t>256b / 32B</a:t>
                      </a:r>
                      <a:endParaRPr lang="en-US" dirty="0"/>
                    </a:p>
                  </a:txBody>
                  <a:tcPr>
                    <a:solidFill>
                      <a:srgbClr val="F5E7CD"/>
                    </a:solidFill>
                  </a:tcPr>
                </a:tc>
                <a:tc>
                  <a:txBody>
                    <a:bodyPr/>
                    <a:lstStyle/>
                    <a:p>
                      <a:pPr algn="ctr"/>
                      <a:r>
                        <a:rPr lang="en-US" dirty="0" smtClean="0"/>
                        <a:t>14</a:t>
                      </a:r>
                      <a:endParaRPr lang="en-US" dirty="0"/>
                    </a:p>
                  </a:txBody>
                  <a:tcPr>
                    <a:solidFill>
                      <a:srgbClr val="F5E7CD"/>
                    </a:solidFill>
                  </a:tcPr>
                </a:tc>
                <a:tc>
                  <a:txBody>
                    <a:bodyPr/>
                    <a:lstStyle/>
                    <a:p>
                      <a:pPr algn="ctr"/>
                      <a:r>
                        <a:rPr lang="en-US" dirty="0" smtClean="0"/>
                        <a:t>15</a:t>
                      </a:r>
                      <a:endParaRPr lang="en-US" dirty="0"/>
                    </a:p>
                  </a:txBody>
                  <a:tcPr>
                    <a:solidFill>
                      <a:srgbClr val="F5E7CD"/>
                    </a:solidFill>
                  </a:tcPr>
                </a:tc>
                <a:extLst>
                  <a:ext uri="{0D108BD9-81ED-4DB2-BD59-A6C34878D82A}">
                    <a16:rowId xmlns:a16="http://schemas.microsoft.com/office/drawing/2014/main" val="3378424437"/>
                  </a:ext>
                </a:extLst>
              </a:tr>
            </a:tbl>
          </a:graphicData>
        </a:graphic>
      </p:graphicFrame>
      <p:grpSp>
        <p:nvGrpSpPr>
          <p:cNvPr id="16" name="Group 15"/>
          <p:cNvGrpSpPr/>
          <p:nvPr/>
        </p:nvGrpSpPr>
        <p:grpSpPr>
          <a:xfrm>
            <a:off x="778492" y="5097831"/>
            <a:ext cx="4965865" cy="1297326"/>
            <a:chOff x="7036128" y="5273321"/>
            <a:chExt cx="4965865" cy="1297326"/>
          </a:xfrm>
          <a:solidFill>
            <a:schemeClr val="accent4">
              <a:lumMod val="20000"/>
              <a:lumOff val="80000"/>
            </a:schemeClr>
          </a:solidFill>
        </p:grpSpPr>
        <p:sp>
          <p:nvSpPr>
            <p:cNvPr id="17" name="Rounded Rectangle 16"/>
            <p:cNvSpPr/>
            <p:nvPr/>
          </p:nvSpPr>
          <p:spPr>
            <a:xfrm>
              <a:off x="7036128" y="5273322"/>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Rot Word</a:t>
              </a:r>
              <a:endParaRPr lang="en-US" sz="2000" dirty="0">
                <a:solidFill>
                  <a:schemeClr val="tx1">
                    <a:lumMod val="65000"/>
                    <a:lumOff val="35000"/>
                  </a:schemeClr>
                </a:solidFill>
              </a:endParaRPr>
            </a:p>
          </p:txBody>
        </p:sp>
        <p:sp>
          <p:nvSpPr>
            <p:cNvPr id="18" name="Rounded Rectangle 17"/>
            <p:cNvSpPr/>
            <p:nvPr/>
          </p:nvSpPr>
          <p:spPr>
            <a:xfrm>
              <a:off x="9571510" y="5273321"/>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Sub Word</a:t>
              </a:r>
              <a:endParaRPr lang="en-US" sz="2000" dirty="0">
                <a:solidFill>
                  <a:schemeClr val="tx1">
                    <a:lumMod val="65000"/>
                    <a:lumOff val="35000"/>
                  </a:schemeClr>
                </a:solidFill>
              </a:endParaRPr>
            </a:p>
          </p:txBody>
        </p:sp>
        <p:sp>
          <p:nvSpPr>
            <p:cNvPr id="19" name="Rounded Rectangle 18"/>
            <p:cNvSpPr/>
            <p:nvPr/>
          </p:nvSpPr>
          <p:spPr>
            <a:xfrm>
              <a:off x="8356267" y="5987486"/>
              <a:ext cx="2430483" cy="58316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Round Constant</a:t>
              </a:r>
              <a:endParaRPr lang="en-US" sz="2000" dirty="0">
                <a:solidFill>
                  <a:schemeClr val="tx1">
                    <a:lumMod val="65000"/>
                    <a:lumOff val="35000"/>
                  </a:schemeClr>
                </a:solidFill>
              </a:endParaRPr>
            </a:p>
          </p:txBody>
        </p:sp>
      </p:grpSp>
    </p:spTree>
    <p:extLst>
      <p:ext uri="{BB962C8B-B14F-4D97-AF65-F5344CB8AC3E}">
        <p14:creationId xmlns:p14="http://schemas.microsoft.com/office/powerpoint/2010/main" val="296633273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11" y="371819"/>
            <a:ext cx="618103" cy="618103"/>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Contents</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763101" y="1495298"/>
            <a:ext cx="4754880" cy="4754880"/>
            <a:chOff x="763101" y="1495298"/>
            <a:chExt cx="4754880" cy="4754880"/>
          </a:xfrm>
        </p:grpSpPr>
        <p:graphicFrame>
          <p:nvGraphicFramePr>
            <p:cNvPr id="7" name="Diagram 6"/>
            <p:cNvGraphicFramePr/>
            <p:nvPr>
              <p:extLst>
                <p:ext uri="{D42A27DB-BD31-4B8C-83A1-F6EECF244321}">
                  <p14:modId xmlns:p14="http://schemas.microsoft.com/office/powerpoint/2010/main" val="4119283651"/>
                </p:ext>
              </p:extLst>
            </p:nvPr>
          </p:nvGraphicFramePr>
          <p:xfrm>
            <a:off x="763101" y="1495298"/>
            <a:ext cx="4754880" cy="4754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21239" y="1608264"/>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01</a:t>
              </a:r>
              <a:endParaRPr lang="en-US" sz="2800" b="1" dirty="0">
                <a:solidFill>
                  <a:schemeClr val="bg1"/>
                </a:solidFill>
                <a:latin typeface="Verdana" panose="020B0604030504040204" pitchFamily="34" charset="0"/>
                <a:ea typeface="Verdana" panose="020B0604030504040204" pitchFamily="34" charset="0"/>
              </a:endParaRPr>
            </a:p>
          </p:txBody>
        </p:sp>
        <p:sp>
          <p:nvSpPr>
            <p:cNvPr id="15" name="TextBox 14"/>
            <p:cNvSpPr txBox="1"/>
            <p:nvPr/>
          </p:nvSpPr>
          <p:spPr>
            <a:xfrm>
              <a:off x="1421238"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02</a:t>
              </a:r>
              <a:endParaRPr lang="en-US" sz="2800" b="1" dirty="0">
                <a:solidFill>
                  <a:schemeClr val="bg1"/>
                </a:solidFill>
                <a:latin typeface="Verdana" panose="020B0604030504040204" pitchFamily="34" charset="0"/>
                <a:ea typeface="Verdana" panose="020B0604030504040204" pitchFamily="34" charset="0"/>
              </a:endParaRPr>
            </a:p>
          </p:txBody>
        </p:sp>
        <p:sp>
          <p:nvSpPr>
            <p:cNvPr id="16" name="TextBox 15"/>
            <p:cNvSpPr txBox="1"/>
            <p:nvPr/>
          </p:nvSpPr>
          <p:spPr>
            <a:xfrm>
              <a:off x="1421237"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03</a:t>
              </a:r>
              <a:endParaRPr lang="en-US" sz="2800" b="1" dirty="0">
                <a:solidFill>
                  <a:schemeClr val="bg1"/>
                </a:solidFill>
                <a:latin typeface="Verdana" panose="020B0604030504040204" pitchFamily="34" charset="0"/>
                <a:ea typeface="Verdana" panose="020B0604030504040204" pitchFamily="34" charset="0"/>
              </a:endParaRPr>
            </a:p>
          </p:txBody>
        </p:sp>
        <p:sp>
          <p:nvSpPr>
            <p:cNvPr id="17" name="TextBox 16"/>
            <p:cNvSpPr txBox="1"/>
            <p:nvPr/>
          </p:nvSpPr>
          <p:spPr>
            <a:xfrm>
              <a:off x="1421236"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04</a:t>
              </a:r>
              <a:endParaRPr lang="en-US" sz="2800" b="1" dirty="0">
                <a:solidFill>
                  <a:schemeClr val="bg1"/>
                </a:solidFill>
                <a:latin typeface="Verdana" panose="020B0604030504040204" pitchFamily="34" charset="0"/>
                <a:ea typeface="Verdana" panose="020B0604030504040204" pitchFamily="34" charset="0"/>
              </a:endParaRPr>
            </a:p>
          </p:txBody>
        </p:sp>
        <p:sp>
          <p:nvSpPr>
            <p:cNvPr id="18" name="TextBox 17"/>
            <p:cNvSpPr txBox="1"/>
            <p:nvPr/>
          </p:nvSpPr>
          <p:spPr>
            <a:xfrm>
              <a:off x="1421235" y="5607240"/>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05</a:t>
              </a:r>
              <a:endParaRPr lang="en-US" sz="2800" b="1" dirty="0">
                <a:solidFill>
                  <a:schemeClr val="bg1"/>
                </a:solidFill>
                <a:latin typeface="Verdana" panose="020B0604030504040204" pitchFamily="34" charset="0"/>
                <a:ea typeface="Verdana" panose="020B0604030504040204" pitchFamily="34" charset="0"/>
              </a:endParaRPr>
            </a:p>
          </p:txBody>
        </p:sp>
      </p:grpSp>
      <p:grpSp>
        <p:nvGrpSpPr>
          <p:cNvPr id="10" name="Group 9"/>
          <p:cNvGrpSpPr/>
          <p:nvPr/>
        </p:nvGrpSpPr>
        <p:grpSpPr>
          <a:xfrm>
            <a:off x="6459775" y="1498879"/>
            <a:ext cx="4756093" cy="4751299"/>
            <a:chOff x="6459775" y="1498879"/>
            <a:chExt cx="4756093" cy="4751299"/>
          </a:xfrm>
        </p:grpSpPr>
        <p:graphicFrame>
          <p:nvGraphicFramePr>
            <p:cNvPr id="13" name="Diagram 12"/>
            <p:cNvGraphicFramePr/>
            <p:nvPr>
              <p:extLst>
                <p:ext uri="{D42A27DB-BD31-4B8C-83A1-F6EECF244321}">
                  <p14:modId xmlns:p14="http://schemas.microsoft.com/office/powerpoint/2010/main" val="2385646303"/>
                </p:ext>
              </p:extLst>
            </p:nvPr>
          </p:nvGraphicFramePr>
          <p:xfrm>
            <a:off x="6459775" y="1498879"/>
            <a:ext cx="4756093" cy="47512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8"/>
            <p:cNvSpPr txBox="1"/>
            <p:nvPr/>
          </p:nvSpPr>
          <p:spPr>
            <a:xfrm>
              <a:off x="7102710" y="1618275"/>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06</a:t>
              </a:r>
              <a:endParaRPr lang="en-US" sz="2800" b="1" dirty="0">
                <a:solidFill>
                  <a:schemeClr val="bg1"/>
                </a:solidFill>
                <a:latin typeface="Verdana" panose="020B0604030504040204" pitchFamily="34" charset="0"/>
                <a:ea typeface="Verdana" panose="020B0604030504040204" pitchFamily="34" charset="0"/>
              </a:endParaRPr>
            </a:p>
          </p:txBody>
        </p:sp>
        <p:sp>
          <p:nvSpPr>
            <p:cNvPr id="20" name="TextBox 19"/>
            <p:cNvSpPr txBox="1"/>
            <p:nvPr/>
          </p:nvSpPr>
          <p:spPr>
            <a:xfrm>
              <a:off x="7102710" y="2608008"/>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07</a:t>
              </a:r>
              <a:endParaRPr lang="en-US" sz="2800" b="1" dirty="0">
                <a:solidFill>
                  <a:schemeClr val="bg1"/>
                </a:solidFill>
                <a:latin typeface="Verdana" panose="020B0604030504040204" pitchFamily="34" charset="0"/>
                <a:ea typeface="Verdana" panose="020B0604030504040204" pitchFamily="34" charset="0"/>
              </a:endParaRPr>
            </a:p>
          </p:txBody>
        </p:sp>
        <p:sp>
          <p:nvSpPr>
            <p:cNvPr id="21" name="TextBox 20"/>
            <p:cNvSpPr txBox="1"/>
            <p:nvPr/>
          </p:nvSpPr>
          <p:spPr>
            <a:xfrm>
              <a:off x="7102709" y="3607752"/>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08</a:t>
              </a:r>
              <a:endParaRPr lang="en-US" sz="2800" b="1" dirty="0">
                <a:solidFill>
                  <a:schemeClr val="bg1"/>
                </a:solidFill>
                <a:latin typeface="Verdana" panose="020B0604030504040204" pitchFamily="34" charset="0"/>
                <a:ea typeface="Verdana" panose="020B0604030504040204" pitchFamily="34" charset="0"/>
              </a:endParaRPr>
            </a:p>
          </p:txBody>
        </p:sp>
        <p:sp>
          <p:nvSpPr>
            <p:cNvPr id="22" name="TextBox 21"/>
            <p:cNvSpPr txBox="1"/>
            <p:nvPr/>
          </p:nvSpPr>
          <p:spPr>
            <a:xfrm>
              <a:off x="7102708" y="4607496"/>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09</a:t>
              </a:r>
              <a:endParaRPr lang="en-US" sz="2800" b="1" dirty="0">
                <a:solidFill>
                  <a:schemeClr val="bg1"/>
                </a:solidFill>
                <a:latin typeface="Verdana" panose="020B0604030504040204" pitchFamily="34" charset="0"/>
                <a:ea typeface="Verdana" panose="020B0604030504040204" pitchFamily="34" charset="0"/>
              </a:endParaRPr>
            </a:p>
          </p:txBody>
        </p:sp>
        <p:sp>
          <p:nvSpPr>
            <p:cNvPr id="23" name="TextBox 22"/>
            <p:cNvSpPr txBox="1"/>
            <p:nvPr/>
          </p:nvSpPr>
          <p:spPr>
            <a:xfrm>
              <a:off x="7102707" y="5597229"/>
              <a:ext cx="858665" cy="523220"/>
            </a:xfrm>
            <a:prstGeom prst="rect">
              <a:avLst/>
            </a:prstGeom>
            <a:noFill/>
          </p:spPr>
          <p:txBody>
            <a:bodyPr wrap="square" rtlCol="0">
              <a:spAutoFit/>
            </a:bodyPr>
            <a:lstStyle/>
            <a:p>
              <a:r>
                <a:rPr lang="en-US" sz="2800" b="1" dirty="0" smtClean="0">
                  <a:solidFill>
                    <a:schemeClr val="bg1"/>
                  </a:solidFill>
                  <a:latin typeface="Verdana" panose="020B0604030504040204" pitchFamily="34" charset="0"/>
                  <a:ea typeface="Verdana" panose="020B0604030504040204" pitchFamily="34" charset="0"/>
                </a:rPr>
                <a:t>10</a:t>
              </a:r>
              <a:endParaRPr lang="en-US" sz="2800" b="1" dirty="0">
                <a:solidFill>
                  <a:schemeClr val="bg1"/>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254726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5989" y="428220"/>
            <a:ext cx="3113976"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Verdana" panose="020B0604030504040204" pitchFamily="34" charset="0"/>
                <a:ea typeface="Verdana" panose="020B0604030504040204" pitchFamily="34" charset="0"/>
              </a:rPr>
              <a:t>Key Scheduling</a:t>
            </a:r>
            <a:endParaRPr lang="en-US" sz="2400" dirty="0">
              <a:solidFill>
                <a:schemeClr val="bg1"/>
              </a:solidFill>
              <a:latin typeface="Verdana" panose="020B0604030504040204" pitchFamily="34" charset="0"/>
              <a:ea typeface="Verdana" panose="020B0604030504040204" pitchFamily="34" charset="0"/>
            </a:endParaRPr>
          </a:p>
        </p:txBody>
      </p:sp>
      <p:sp>
        <p:nvSpPr>
          <p:cNvPr id="22" name="Rounded Rectangle 21"/>
          <p:cNvSpPr/>
          <p:nvPr/>
        </p:nvSpPr>
        <p:spPr>
          <a:xfrm>
            <a:off x="1147947" y="1514123"/>
            <a:ext cx="1890818" cy="58316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Rot Word</a:t>
            </a:r>
            <a:endParaRPr lang="en-US" sz="2000" dirty="0">
              <a:solidFill>
                <a:schemeClr val="tx1">
                  <a:lumMod val="65000"/>
                  <a:lumOff val="35000"/>
                </a:schemeClr>
              </a:solidFill>
            </a:endParaRPr>
          </a:p>
        </p:txBody>
      </p:sp>
      <p:sp>
        <p:nvSpPr>
          <p:cNvPr id="23" name="Rounded Rectangle 22"/>
          <p:cNvSpPr/>
          <p:nvPr/>
        </p:nvSpPr>
        <p:spPr>
          <a:xfrm>
            <a:off x="1147947" y="2413310"/>
            <a:ext cx="1890818" cy="58316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Sub Word</a:t>
            </a:r>
            <a:endParaRPr lang="en-US" sz="2000" dirty="0">
              <a:solidFill>
                <a:schemeClr val="tx1">
                  <a:lumMod val="65000"/>
                  <a:lumOff val="35000"/>
                </a:schemeClr>
              </a:solidFill>
            </a:endParaRPr>
          </a:p>
        </p:txBody>
      </p:sp>
      <p:sp>
        <p:nvSpPr>
          <p:cNvPr id="24" name="Rounded Rectangle 23"/>
          <p:cNvSpPr/>
          <p:nvPr/>
        </p:nvSpPr>
        <p:spPr>
          <a:xfrm>
            <a:off x="1147947" y="3408967"/>
            <a:ext cx="2430483" cy="58316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65000"/>
                    <a:lumOff val="35000"/>
                  </a:schemeClr>
                </a:solidFill>
              </a:rPr>
              <a:t>Round Constant</a:t>
            </a:r>
            <a:endParaRPr lang="en-US" sz="2000" dirty="0">
              <a:solidFill>
                <a:schemeClr val="tx1">
                  <a:lumMod val="65000"/>
                  <a:lumOff val="35000"/>
                </a:schemeClr>
              </a:solidFill>
            </a:endParaRPr>
          </a:p>
        </p:txBody>
      </p:sp>
      <p:sp>
        <p:nvSpPr>
          <p:cNvPr id="25" name="Rectangle 24"/>
          <p:cNvSpPr/>
          <p:nvPr/>
        </p:nvSpPr>
        <p:spPr>
          <a:xfrm>
            <a:off x="3323770" y="1621037"/>
            <a:ext cx="3252522" cy="369332"/>
          </a:xfrm>
          <a:prstGeom prst="rect">
            <a:avLst/>
          </a:prstGeom>
        </p:spPr>
        <p:txBody>
          <a:bodyPr wrap="square">
            <a:spAutoFit/>
          </a:bodyPr>
          <a:lstStyle/>
          <a:p>
            <a:r>
              <a:rPr lang="en-US" dirty="0" smtClean="0">
                <a:solidFill>
                  <a:srgbClr val="674D2F"/>
                </a:solidFill>
                <a:latin typeface="Verdana" panose="020B0604030504040204" pitchFamily="34" charset="0"/>
                <a:ea typeface="Verdana" panose="020B0604030504040204" pitchFamily="34" charset="0"/>
              </a:rPr>
              <a:t>One </a:t>
            </a:r>
            <a:r>
              <a:rPr lang="en-US" dirty="0">
                <a:solidFill>
                  <a:srgbClr val="674D2F"/>
                </a:solidFill>
                <a:latin typeface="Verdana" panose="020B0604030504040204" pitchFamily="34" charset="0"/>
                <a:ea typeface="Verdana" panose="020B0604030504040204" pitchFamily="34" charset="0"/>
              </a:rPr>
              <a:t>byte left-circular shift</a:t>
            </a:r>
            <a:endParaRPr lang="en-US" dirty="0" smtClean="0">
              <a:solidFill>
                <a:srgbClr val="674D2F"/>
              </a:solidFill>
              <a:latin typeface="Verdana" panose="020B0604030504040204" pitchFamily="34" charset="0"/>
              <a:ea typeface="Verdana" panose="020B0604030504040204" pitchFamily="34" charset="0"/>
            </a:endParaRPr>
          </a:p>
        </p:txBody>
      </p:sp>
      <p:sp>
        <p:nvSpPr>
          <p:cNvPr id="26" name="Rectangle 25"/>
          <p:cNvSpPr/>
          <p:nvPr/>
        </p:nvSpPr>
        <p:spPr>
          <a:xfrm>
            <a:off x="3323770" y="2520225"/>
            <a:ext cx="7552049" cy="369332"/>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substitution of the four bytes of the word using AES S-Box.</a:t>
            </a:r>
          </a:p>
        </p:txBody>
      </p:sp>
      <p:pic>
        <p:nvPicPr>
          <p:cNvPr id="14" name="Picture 13"/>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84668" y="3263207"/>
            <a:ext cx="6430252" cy="1133301"/>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b="72302"/>
          <a:stretch/>
        </p:blipFill>
        <p:spPr>
          <a:xfrm>
            <a:off x="867812" y="5091409"/>
            <a:ext cx="5708480" cy="899188"/>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44944" r="46695"/>
          <a:stretch/>
        </p:blipFill>
        <p:spPr>
          <a:xfrm>
            <a:off x="6939028" y="4577174"/>
            <a:ext cx="3375892" cy="1982881"/>
          </a:xfrm>
          <a:prstGeom prst="rect">
            <a:avLst/>
          </a:prstGeom>
        </p:spPr>
      </p:pic>
    </p:spTree>
    <p:extLst>
      <p:ext uri="{BB962C8B-B14F-4D97-AF65-F5344CB8AC3E}">
        <p14:creationId xmlns:p14="http://schemas.microsoft.com/office/powerpoint/2010/main" val="15574767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26" y="484072"/>
            <a:ext cx="10538633" cy="13955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5918" y="2342777"/>
            <a:ext cx="7500164" cy="419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16200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240" y="406051"/>
            <a:ext cx="7843520" cy="638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9621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220" y="269263"/>
            <a:ext cx="8417560" cy="650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08555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35988" y="428220"/>
            <a:ext cx="4311931"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Verdana" panose="020B0604030504040204" pitchFamily="34" charset="0"/>
                <a:ea typeface="Verdana" panose="020B0604030504040204" pitchFamily="34" charset="0"/>
              </a:rPr>
              <a:t>Encryption &amp; Decryption</a:t>
            </a:r>
            <a:endParaRPr lang="en-US" sz="2400" dirty="0">
              <a:solidFill>
                <a:schemeClr val="bg1"/>
              </a:solidFill>
              <a:latin typeface="Verdana" panose="020B0604030504040204" pitchFamily="34" charset="0"/>
              <a:ea typeface="Verdana" panose="020B0604030504040204" pitchFamily="34" charset="0"/>
            </a:endParaRPr>
          </a:p>
        </p:txBody>
      </p:sp>
      <p:sp>
        <p:nvSpPr>
          <p:cNvPr id="9" name="TextBox 8"/>
          <p:cNvSpPr txBox="1"/>
          <p:nvPr/>
        </p:nvSpPr>
        <p:spPr>
          <a:xfrm>
            <a:off x="1686560" y="5847065"/>
            <a:ext cx="1757680" cy="369332"/>
          </a:xfrm>
          <a:prstGeom prst="rect">
            <a:avLst/>
          </a:prstGeom>
          <a:noFill/>
        </p:spPr>
        <p:txBody>
          <a:bodyPr wrap="square" rtlCol="0">
            <a:spAutoFit/>
          </a:bodyPr>
          <a:lstStyle/>
          <a:p>
            <a:pPr algn="ctr"/>
            <a:r>
              <a:rPr lang="en-US" dirty="0" smtClean="0">
                <a:solidFill>
                  <a:srgbClr val="674D2F"/>
                </a:solidFill>
              </a:rPr>
              <a:t>128 bits</a:t>
            </a:r>
            <a:endParaRPr lang="en-US" dirty="0">
              <a:solidFill>
                <a:srgbClr val="674D2F"/>
              </a:solidFill>
            </a:endParaRPr>
          </a:p>
        </p:txBody>
      </p:sp>
      <p:sp>
        <p:nvSpPr>
          <p:cNvPr id="11" name="TextBox 10"/>
          <p:cNvSpPr txBox="1"/>
          <p:nvPr/>
        </p:nvSpPr>
        <p:spPr>
          <a:xfrm>
            <a:off x="7538719" y="5892536"/>
            <a:ext cx="1757680" cy="369332"/>
          </a:xfrm>
          <a:prstGeom prst="rect">
            <a:avLst/>
          </a:prstGeom>
          <a:noFill/>
        </p:spPr>
        <p:txBody>
          <a:bodyPr wrap="square" rtlCol="0">
            <a:spAutoFit/>
          </a:bodyPr>
          <a:lstStyle/>
          <a:p>
            <a:pPr algn="ctr"/>
            <a:r>
              <a:rPr lang="en-US" dirty="0" smtClean="0">
                <a:solidFill>
                  <a:srgbClr val="674D2F"/>
                </a:solidFill>
              </a:rPr>
              <a:t>512 bits</a:t>
            </a:r>
            <a:endParaRPr lang="en-US" dirty="0">
              <a:solidFill>
                <a:srgbClr val="674D2F"/>
              </a:solidFill>
            </a:endParaRPr>
          </a:p>
        </p:txBody>
      </p:sp>
      <p:sp>
        <p:nvSpPr>
          <p:cNvPr id="13" name="Rectangle 12"/>
          <p:cNvSpPr/>
          <p:nvPr/>
        </p:nvSpPr>
        <p:spPr>
          <a:xfrm>
            <a:off x="848554" y="1596466"/>
            <a:ext cx="3252522" cy="523220"/>
          </a:xfrm>
          <a:prstGeom prst="rect">
            <a:avLst/>
          </a:prstGeom>
        </p:spPr>
        <p:txBody>
          <a:bodyPr wrap="square">
            <a:spAutoFit/>
          </a:bodyPr>
          <a:lstStyle/>
          <a:p>
            <a:r>
              <a:rPr lang="en-US" sz="2800" u="sng"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State Array</a:t>
            </a:r>
          </a:p>
        </p:txBody>
      </p:sp>
      <p:sp>
        <p:nvSpPr>
          <p:cNvPr id="14" name="Rectangle 13"/>
          <p:cNvSpPr/>
          <p:nvPr/>
        </p:nvSpPr>
        <p:spPr>
          <a:xfrm>
            <a:off x="1151113" y="3164607"/>
            <a:ext cx="3252522" cy="461665"/>
          </a:xfrm>
          <a:prstGeom prst="rect">
            <a:avLst/>
          </a:prstGeom>
        </p:spPr>
        <p:txBody>
          <a:bodyPr wrap="square">
            <a:spAutoFit/>
          </a:bodyPr>
          <a:lstStyle/>
          <a:p>
            <a:r>
              <a:rPr lang="en-US" sz="2400" dirty="0" smtClean="0">
                <a:solidFill>
                  <a:srgbClr val="674D2F"/>
                </a:solidFill>
                <a:latin typeface="Verdana" panose="020B0604030504040204" pitchFamily="34" charset="0"/>
                <a:ea typeface="Verdana" panose="020B0604030504040204" pitchFamily="34" charset="0"/>
              </a:rPr>
              <a:t>AES-128, 192, 256</a:t>
            </a:r>
          </a:p>
        </p:txBody>
      </p:sp>
      <p:sp>
        <p:nvSpPr>
          <p:cNvPr id="15" name="Rectangle 14"/>
          <p:cNvSpPr/>
          <p:nvPr/>
        </p:nvSpPr>
        <p:spPr>
          <a:xfrm>
            <a:off x="5785258" y="2260423"/>
            <a:ext cx="3719687" cy="461665"/>
          </a:xfrm>
          <a:prstGeom prst="rect">
            <a:avLst/>
          </a:prstGeom>
        </p:spPr>
        <p:txBody>
          <a:bodyPr wrap="square">
            <a:spAutoFit/>
          </a:bodyPr>
          <a:lstStyle/>
          <a:p>
            <a:r>
              <a:rPr lang="en-US" sz="2400" dirty="0" smtClean="0">
                <a:solidFill>
                  <a:srgbClr val="674D2F"/>
                </a:solidFill>
                <a:latin typeface="Verdana" panose="020B0604030504040204" pitchFamily="34" charset="0"/>
                <a:ea typeface="Verdana" panose="020B0604030504040204" pitchFamily="34" charset="0"/>
              </a:rPr>
              <a:t>AES-512, 768, 1024</a:t>
            </a:r>
          </a:p>
        </p:txBody>
      </p:sp>
      <p:pic>
        <p:nvPicPr>
          <p:cNvPr id="16" name="Picture 6" descr="D:\Python\cshb-model\project\img\8.jpg"/>
          <p:cNvPicPr>
            <a:picLocks noChangeAspect="1" noChangeArrowheads="1"/>
          </p:cNvPicPr>
          <p:nvPr/>
        </p:nvPicPr>
        <p:blipFill rotWithShape="1">
          <a:blip r:embed="rId2">
            <a:extLst>
              <a:ext uri="{28A0092B-C50C-407E-A947-70E740481C1C}">
                <a14:useLocalDpi xmlns:a14="http://schemas.microsoft.com/office/drawing/2010/main" val="0"/>
              </a:ext>
            </a:extLst>
          </a:blip>
          <a:srcRect l="3611" t="13987" r="63346" b="34160"/>
          <a:stretch/>
        </p:blipFill>
        <p:spPr bwMode="auto">
          <a:xfrm>
            <a:off x="1015359" y="3671742"/>
            <a:ext cx="3256196" cy="21753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Python\cshb-model\project\img\8.jpg"/>
          <p:cNvPicPr>
            <a:picLocks noChangeAspect="1" noChangeArrowheads="1"/>
          </p:cNvPicPr>
          <p:nvPr/>
        </p:nvPicPr>
        <p:blipFill rotWithShape="1">
          <a:blip r:embed="rId2">
            <a:extLst>
              <a:ext uri="{28A0092B-C50C-407E-A947-70E740481C1C}">
                <a14:useLocalDpi xmlns:a14="http://schemas.microsoft.com/office/drawing/2010/main" val="0"/>
              </a:ext>
            </a:extLst>
          </a:blip>
          <a:srcRect l="35688" r="3635" b="22044"/>
          <a:stretch/>
        </p:blipFill>
        <p:spPr bwMode="auto">
          <a:xfrm>
            <a:off x="5714138" y="2722088"/>
            <a:ext cx="5406841" cy="29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95166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85187" y="1203584"/>
            <a:ext cx="3021613"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Verdana" panose="020B0604030504040204" pitchFamily="34" charset="0"/>
                <a:ea typeface="Verdana" panose="020B0604030504040204" pitchFamily="34" charset="0"/>
              </a:rPr>
              <a:t>Byte Substitution</a:t>
            </a:r>
            <a:endParaRPr lang="en-US" sz="2000" dirty="0">
              <a:solidFill>
                <a:schemeClr val="bg1"/>
              </a:solidFill>
              <a:latin typeface="Verdana" panose="020B0604030504040204" pitchFamily="34" charset="0"/>
              <a:ea typeface="Verdana" panose="020B0604030504040204" pitchFamily="34" charset="0"/>
            </a:endParaRPr>
          </a:p>
        </p:txBody>
      </p:sp>
      <p:pic>
        <p:nvPicPr>
          <p:cNvPr id="7170" name="Picture 2" descr="https://upload.wikimedia.org/wikipedia/commons/thumb/a/a4/AES-SubBytes.svg/480px-AES-SubByte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32" y="574672"/>
            <a:ext cx="5805891" cy="3011807"/>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85187" y="4720383"/>
            <a:ext cx="3021613"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Verdana" panose="020B0604030504040204" pitchFamily="34" charset="0"/>
                <a:ea typeface="Verdana" panose="020B0604030504040204" pitchFamily="34" charset="0"/>
              </a:rPr>
              <a:t>Shift Rows</a:t>
            </a:r>
            <a:endParaRPr lang="en-US" sz="2000" dirty="0">
              <a:solidFill>
                <a:schemeClr val="bg1"/>
              </a:solidFill>
              <a:latin typeface="Verdana" panose="020B0604030504040204" pitchFamily="34" charset="0"/>
              <a:ea typeface="Verdana" panose="020B0604030504040204" pitchFamily="34" charset="0"/>
            </a:endParaRPr>
          </a:p>
        </p:txBody>
      </p:sp>
      <p:pic>
        <p:nvPicPr>
          <p:cNvPr id="7172" name="Picture 4" descr="https://upload.wikimedia.org/wikipedia/commons/thumb/6/66/AES-ShiftRows.svg/480px-AES-ShiftRow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880" y="4165600"/>
            <a:ext cx="6479070" cy="240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53148"/>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4067" y="461904"/>
            <a:ext cx="3021613"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Verdana" panose="020B0604030504040204" pitchFamily="34" charset="0"/>
                <a:ea typeface="Verdana" panose="020B0604030504040204" pitchFamily="34" charset="0"/>
              </a:rPr>
              <a:t>Mix Column</a:t>
            </a:r>
            <a:endParaRPr lang="en-US" sz="2000" dirty="0">
              <a:solidFill>
                <a:schemeClr val="bg1"/>
              </a:solidFill>
              <a:latin typeface="Verdana" panose="020B0604030504040204" pitchFamily="34" charset="0"/>
              <a:ea typeface="Verdana" panose="020B0604030504040204" pitchFamily="34" charset="0"/>
            </a:endParaRPr>
          </a:p>
        </p:txBody>
      </p:sp>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06" y="1789934"/>
            <a:ext cx="5277207" cy="1675130"/>
          </a:xfrm>
          <a:prstGeom prst="rect">
            <a:avLst/>
          </a:prstGeom>
        </p:spPr>
      </p:pic>
      <p:pic>
        <p:nvPicPr>
          <p:cNvPr id="8196" name="Picture 4" descr="https://upload.wikimedia.org/wikipedia/commons/thumb/7/76/AES-MixColumns.svg/480px-AES-MixColumn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2309495"/>
            <a:ext cx="5296535" cy="28137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79606" y="4318000"/>
            <a:ext cx="5207792" cy="1869440"/>
            <a:chOff x="1079498" y="4237990"/>
            <a:chExt cx="4348995" cy="138049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98" y="4237990"/>
              <a:ext cx="4348995" cy="1380490"/>
            </a:xfrm>
            <a:prstGeom prst="rect">
              <a:avLst/>
            </a:prstGeom>
          </p:spPr>
        </p:pic>
        <p:sp>
          <p:nvSpPr>
            <p:cNvPr id="5" name="Rectangle 4"/>
            <p:cNvSpPr/>
            <p:nvPr/>
          </p:nvSpPr>
          <p:spPr>
            <a:xfrm>
              <a:off x="2123440" y="4414520"/>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10000"/>
                    </a:schemeClr>
                  </a:solidFill>
                </a:rPr>
                <a:t>14  11  13  </a:t>
              </a:r>
              <a:r>
                <a:rPr lang="en-US" sz="1600" dirty="0">
                  <a:solidFill>
                    <a:schemeClr val="bg2">
                      <a:lumMod val="10000"/>
                    </a:schemeClr>
                  </a:solidFill>
                </a:rPr>
                <a:t>9</a:t>
              </a:r>
              <a:endParaRPr lang="en-US" sz="1600" dirty="0">
                <a:solidFill>
                  <a:schemeClr val="bg2">
                    <a:lumMod val="10000"/>
                  </a:schemeClr>
                </a:solidFill>
              </a:endParaRPr>
            </a:p>
          </p:txBody>
        </p:sp>
        <p:sp>
          <p:nvSpPr>
            <p:cNvPr id="13" name="Rectangle 12"/>
            <p:cNvSpPr/>
            <p:nvPr/>
          </p:nvSpPr>
          <p:spPr>
            <a:xfrm>
              <a:off x="2123440" y="4695189"/>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10000"/>
                    </a:schemeClr>
                  </a:solidFill>
                </a:rPr>
                <a:t>9  14  11  13 </a:t>
              </a:r>
              <a:endParaRPr lang="en-US" sz="1600" dirty="0">
                <a:solidFill>
                  <a:schemeClr val="bg2">
                    <a:lumMod val="10000"/>
                  </a:schemeClr>
                </a:solidFill>
              </a:endParaRPr>
            </a:p>
          </p:txBody>
        </p:sp>
        <p:sp>
          <p:nvSpPr>
            <p:cNvPr id="14" name="Rectangle 13"/>
            <p:cNvSpPr/>
            <p:nvPr/>
          </p:nvSpPr>
          <p:spPr>
            <a:xfrm>
              <a:off x="2123440" y="4975858"/>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13  </a:t>
              </a:r>
              <a:r>
                <a:rPr lang="en-US" sz="1600" dirty="0" smtClean="0">
                  <a:solidFill>
                    <a:schemeClr val="bg2">
                      <a:lumMod val="10000"/>
                    </a:schemeClr>
                  </a:solidFill>
                </a:rPr>
                <a:t>9 14  11</a:t>
              </a:r>
              <a:endParaRPr lang="en-US" sz="1600" dirty="0">
                <a:solidFill>
                  <a:schemeClr val="bg2">
                    <a:lumMod val="10000"/>
                  </a:schemeClr>
                </a:solidFill>
              </a:endParaRPr>
            </a:p>
          </p:txBody>
        </p:sp>
        <p:sp>
          <p:nvSpPr>
            <p:cNvPr id="15" name="Rectangle 14"/>
            <p:cNvSpPr/>
            <p:nvPr/>
          </p:nvSpPr>
          <p:spPr>
            <a:xfrm>
              <a:off x="2123440" y="5256527"/>
              <a:ext cx="1209040" cy="20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10000"/>
                    </a:schemeClr>
                  </a:solidFill>
                </a:rPr>
                <a:t>11  13  9  14</a:t>
              </a:r>
              <a:endParaRPr lang="en-US" sz="1600" dirty="0">
                <a:solidFill>
                  <a:schemeClr val="bg2">
                    <a:lumMod val="10000"/>
                  </a:schemeClr>
                </a:solidFill>
              </a:endParaRPr>
            </a:p>
          </p:txBody>
        </p:sp>
      </p:grpSp>
    </p:spTree>
    <p:extLst>
      <p:ext uri="{BB962C8B-B14F-4D97-AF65-F5344CB8AC3E}">
        <p14:creationId xmlns:p14="http://schemas.microsoft.com/office/powerpoint/2010/main" val="323819743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4067" y="461904"/>
            <a:ext cx="4850413" cy="646545"/>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Verdana" panose="020B0604030504040204" pitchFamily="34" charset="0"/>
                <a:ea typeface="Verdana" panose="020B0604030504040204" pitchFamily="34" charset="0"/>
              </a:rPr>
              <a:t>Mix Column for 512 state array</a:t>
            </a:r>
            <a:endParaRPr lang="en-US" sz="2000" dirty="0">
              <a:solidFill>
                <a:schemeClr val="bg1"/>
              </a:solidFill>
              <a:latin typeface="Verdana" panose="020B0604030504040204" pitchFamily="34" charset="0"/>
              <a:ea typeface="Verdana" panose="020B0604030504040204" pitchFamily="34" charset="0"/>
            </a:endParaRPr>
          </a:p>
        </p:txBody>
      </p:sp>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72" y="1272092"/>
            <a:ext cx="6981350" cy="27095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10"/>
          <p:cNvPicPr>
            <a:picLocks noChangeAspect="1" noChangeArrowheads="1"/>
          </p:cNvPicPr>
          <p:nvPr/>
        </p:nvPicPr>
        <p:blipFill rotWithShape="1">
          <a:blip r:embed="rId3">
            <a:extLst>
              <a:ext uri="{28A0092B-C50C-407E-A947-70E740481C1C}">
                <a14:useLocalDpi xmlns:a14="http://schemas.microsoft.com/office/drawing/2010/main" val="0"/>
              </a:ext>
            </a:extLst>
          </a:blip>
          <a:srcRect b="14157"/>
          <a:stretch/>
        </p:blipFill>
        <p:spPr bwMode="auto">
          <a:xfrm>
            <a:off x="533972" y="3981637"/>
            <a:ext cx="6892988" cy="27789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33546" y="461904"/>
            <a:ext cx="4276759" cy="6415139"/>
          </a:xfrm>
          <a:prstGeom prst="rect">
            <a:avLst/>
          </a:prstGeom>
        </p:spPr>
      </p:pic>
    </p:spTree>
    <p:extLst>
      <p:ext uri="{BB962C8B-B14F-4D97-AF65-F5344CB8AC3E}">
        <p14:creationId xmlns:p14="http://schemas.microsoft.com/office/powerpoint/2010/main" val="57496270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ezgif.com-gif-mak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8827" y="511215"/>
            <a:ext cx="10374347" cy="58355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47101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8"/>
                                        </p:tgtEl>
                                      </p:cBhvr>
                                    </p:cmd>
                                  </p:childTnLst>
                                </p:cTn>
                              </p:par>
                            </p:childTnLst>
                          </p:cTn>
                        </p:par>
                      </p:childTnLst>
                    </p:cTn>
                  </p:par>
                </p:childTnLst>
              </p:cTn>
              <p:nextCondLst>
                <p:cond evt="onClick" delay="0">
                  <p:tgtEl>
                    <p:spTgt spid="18"/>
                  </p:tgtEl>
                </p:cond>
              </p:nextCondLst>
            </p:seq>
            <p:video>
              <p:cMediaNode vol="80000">
                <p:cTn id="7" fill="hold" display="0">
                  <p:stCondLst>
                    <p:cond delay="indefinite"/>
                  </p:stCondLst>
                </p:cTn>
                <p:tgtEl>
                  <p:spTgt spid="1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ikimedia.org/api/rest_v1/media/math/render/svg/b35516e14dcf7ed323058752cfbe832f2db5f30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ezgif.com-gif-maker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8827" y="511215"/>
            <a:ext cx="10374347" cy="58355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25169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631216"/>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purpose concept of this project work is mainly focused on developing a secure and efficient model for data transfer between client and server that is end-to-end encrypted and promotes data integrity. This model is demonstrated using a simple text messaging application which provides assurance to the user by securing their data.</a:t>
            </a:r>
          </a:p>
        </p:txBody>
      </p:sp>
      <p:pic>
        <p:nvPicPr>
          <p:cNvPr id="1028" name="Picture 4" descr="Premium User 3D Illustration download in PNG, OBJ or Blend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emium User 3D Illustration download in PNG, OBJ or Blend format"/>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1343" y="3963263"/>
            <a:ext cx="1936206" cy="1936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329" y="5304114"/>
            <a:ext cx="619557" cy="595355"/>
          </a:xfrm>
          <a:prstGeom prst="rect">
            <a:avLst/>
          </a:prstGeom>
        </p:spPr>
      </p:pic>
      <p:pic>
        <p:nvPicPr>
          <p:cNvPr id="1026"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5069839" y="3207527"/>
            <a:ext cx="1879601" cy="32186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2029"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End-to-End Encrypted</a:t>
            </a:r>
          </a:p>
        </p:txBody>
      </p:sp>
      <p:sp>
        <p:nvSpPr>
          <p:cNvPr id="12" name="Rectangle 11"/>
          <p:cNvSpPr/>
          <p:nvPr/>
        </p:nvSpPr>
        <p:spPr>
          <a:xfrm>
            <a:off x="4335397" y="6316651"/>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Integrity</a:t>
            </a:r>
          </a:p>
        </p:txBody>
      </p:sp>
      <p:sp>
        <p:nvSpPr>
          <p:cNvPr id="13" name="Rectangle 12"/>
          <p:cNvSpPr/>
          <p:nvPr/>
        </p:nvSpPr>
        <p:spPr>
          <a:xfrm>
            <a:off x="8448765" y="6316651"/>
            <a:ext cx="3419834" cy="338554"/>
          </a:xfrm>
          <a:prstGeom prst="rect">
            <a:avLst/>
          </a:prstGeom>
        </p:spPr>
        <p:txBody>
          <a:bodyPr wrap="square">
            <a:spAutoFit/>
          </a:bodyPr>
          <a:lstStyle/>
          <a:p>
            <a:pPr algn="ctr"/>
            <a:r>
              <a:rPr lang="en-US" sz="1600" dirty="0" smtClean="0">
                <a:solidFill>
                  <a:srgbClr val="D5A557"/>
                </a:solidFill>
                <a:latin typeface="Verdana" panose="020B0604030504040204" pitchFamily="34" charset="0"/>
                <a:ea typeface="Verdana" panose="020B0604030504040204" pitchFamily="34" charset="0"/>
              </a:rPr>
              <a:t>Strong</a:t>
            </a:r>
            <a:r>
              <a:rPr lang="en-US" sz="1600" b="0" i="0" dirty="0" smtClean="0">
                <a:solidFill>
                  <a:srgbClr val="D5A557"/>
                </a:solidFill>
                <a:effectLst/>
                <a:latin typeface="Verdana" panose="020B0604030504040204" pitchFamily="34" charset="0"/>
                <a:ea typeface="Verdana" panose="020B0604030504040204" pitchFamily="34" charset="0"/>
              </a:rPr>
              <a:t> Hashing &amp; Encryption</a:t>
            </a:r>
          </a:p>
        </p:txBody>
      </p:sp>
    </p:spTree>
    <p:extLst>
      <p:ext uri="{BB962C8B-B14F-4D97-AF65-F5344CB8AC3E}">
        <p14:creationId xmlns:p14="http://schemas.microsoft.com/office/powerpoint/2010/main" val="318115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100"/>
                                  </p:stCondLst>
                                  <p:childTnLst>
                                    <p:animMotion origin="layout" path="M 2.08333E-7 3.33333E-6 L 0.36159 -0.13334 L 0.72578 -0.01482 " pathEditMode="relative" rAng="0" ptsTypes="AAA">
                                      <p:cBhvr>
                                        <p:cTn id="6" dur="3450" fill="hold"/>
                                        <p:tgtEl>
                                          <p:spTgt spid="4"/>
                                        </p:tgtEl>
                                        <p:attrNameLst>
                                          <p:attrName>ppt_x</p:attrName>
                                          <p:attrName>ppt_y</p:attrName>
                                        </p:attrNameLst>
                                      </p:cBhvr>
                                      <p:rCtr x="36289" y="-6667"/>
                                    </p:animMotion>
                                  </p:childTnLst>
                                </p:cTn>
                              </p:par>
                              <p:par>
                                <p:cTn id="7" presetID="32" presetClass="emph" presetSubtype="0" repeatCount="indefinite" fill="hold" nodeType="withEffect">
                                  <p:stCondLst>
                                    <p:cond delay="1300"/>
                                  </p:stCondLst>
                                  <p:childTnLst>
                                    <p:animRot by="120000">
                                      <p:cBhvr>
                                        <p:cTn id="8" dur="150" fill="hold">
                                          <p:stCondLst>
                                            <p:cond delay="0"/>
                                          </p:stCondLst>
                                        </p:cTn>
                                        <p:tgtEl>
                                          <p:spTgt spid="1026"/>
                                        </p:tgtEl>
                                        <p:attrNameLst>
                                          <p:attrName>r</p:attrName>
                                        </p:attrNameLst>
                                      </p:cBhvr>
                                    </p:animRot>
                                    <p:animRot by="-240000">
                                      <p:cBhvr>
                                        <p:cTn id="9" dur="300" fill="hold">
                                          <p:stCondLst>
                                            <p:cond delay="300"/>
                                          </p:stCondLst>
                                        </p:cTn>
                                        <p:tgtEl>
                                          <p:spTgt spid="1026"/>
                                        </p:tgtEl>
                                        <p:attrNameLst>
                                          <p:attrName>r</p:attrName>
                                        </p:attrNameLst>
                                      </p:cBhvr>
                                    </p:animRot>
                                    <p:animRot by="240000">
                                      <p:cBhvr>
                                        <p:cTn id="10" dur="300" fill="hold">
                                          <p:stCondLst>
                                            <p:cond delay="600"/>
                                          </p:stCondLst>
                                        </p:cTn>
                                        <p:tgtEl>
                                          <p:spTgt spid="1026"/>
                                        </p:tgtEl>
                                        <p:attrNameLst>
                                          <p:attrName>r</p:attrName>
                                        </p:attrNameLst>
                                      </p:cBhvr>
                                    </p:animRot>
                                    <p:animRot by="-240000">
                                      <p:cBhvr>
                                        <p:cTn id="11" dur="300" fill="hold">
                                          <p:stCondLst>
                                            <p:cond delay="900"/>
                                          </p:stCondLst>
                                        </p:cTn>
                                        <p:tgtEl>
                                          <p:spTgt spid="1026"/>
                                        </p:tgtEl>
                                        <p:attrNameLst>
                                          <p:attrName>r</p:attrName>
                                        </p:attrNameLst>
                                      </p:cBhvr>
                                    </p:animRot>
                                    <p:animRot by="120000">
                                      <p:cBhvr>
                                        <p:cTn id="12" dur="300" fill="hold">
                                          <p:stCondLst>
                                            <p:cond delay="1200"/>
                                          </p:stCondLst>
                                        </p:cTn>
                                        <p:tgtEl>
                                          <p:spTgt spid="1026"/>
                                        </p:tgtEl>
                                        <p:attrNameLst>
                                          <p:attrName>r</p:attrName>
                                        </p:attrNameLst>
                                      </p:cBhvr>
                                    </p:animRot>
                                  </p:childTnLst>
                                </p:cTn>
                              </p:par>
                              <p:par>
                                <p:cTn id="13" presetID="21" presetClass="emph" presetSubtype="0" repeatCount="indefinite" fill="hold" grpId="0" nodeType="withEffect">
                                  <p:stCondLst>
                                    <p:cond delay="3500"/>
                                  </p:stCondLst>
                                  <p:childTnLst>
                                    <p:animClr clrSpc="hsl" dir="cw">
                                      <p:cBhvr override="childStyle">
                                        <p:cTn id="14" dur="2000" fill="hold"/>
                                        <p:tgtEl>
                                          <p:spTgt spid="11"/>
                                        </p:tgtEl>
                                        <p:attrNameLst>
                                          <p:attrName>style.color</p:attrName>
                                        </p:attrNameLst>
                                      </p:cBhvr>
                                      <p:by>
                                        <p:hsl h="7200000" s="0" l="0"/>
                                      </p:by>
                                    </p:animClr>
                                    <p:animClr clrSpc="hsl" dir="cw">
                                      <p:cBhvr>
                                        <p:cTn id="15" dur="2000" fill="hold"/>
                                        <p:tgtEl>
                                          <p:spTgt spid="11"/>
                                        </p:tgtEl>
                                        <p:attrNameLst>
                                          <p:attrName>fillcolor</p:attrName>
                                        </p:attrNameLst>
                                      </p:cBhvr>
                                      <p:by>
                                        <p:hsl h="7200000" s="0" l="0"/>
                                      </p:by>
                                    </p:animClr>
                                    <p:animClr clrSpc="hsl" dir="cw">
                                      <p:cBhvr>
                                        <p:cTn id="16" dur="2000" fill="hold"/>
                                        <p:tgtEl>
                                          <p:spTgt spid="11"/>
                                        </p:tgtEl>
                                        <p:attrNameLst>
                                          <p:attrName>stroke.color</p:attrName>
                                        </p:attrNameLst>
                                      </p:cBhvr>
                                      <p:by>
                                        <p:hsl h="7200000" s="0" l="0"/>
                                      </p:by>
                                    </p:animClr>
                                    <p:set>
                                      <p:cBhvr>
                                        <p:cTn id="17" dur="2000" fill="hold"/>
                                        <p:tgtEl>
                                          <p:spTgt spid="11"/>
                                        </p:tgtEl>
                                        <p:attrNameLst>
                                          <p:attrName>fill.type</p:attrName>
                                        </p:attrNameLst>
                                      </p:cBhvr>
                                      <p:to>
                                        <p:strVal val="solid"/>
                                      </p:to>
                                    </p:set>
                                  </p:childTnLst>
                                </p:cTn>
                              </p:par>
                              <p:par>
                                <p:cTn id="18" presetID="21" presetClass="emph" presetSubtype="0" repeatCount="indefinite" fill="hold" grpId="0" nodeType="withEffect">
                                  <p:stCondLst>
                                    <p:cond delay="5200"/>
                                  </p:stCondLst>
                                  <p:childTnLst>
                                    <p:animClr clrSpc="hsl" dir="cw">
                                      <p:cBhvr override="childStyle">
                                        <p:cTn id="19" dur="2000" fill="hold"/>
                                        <p:tgtEl>
                                          <p:spTgt spid="12"/>
                                        </p:tgtEl>
                                        <p:attrNameLst>
                                          <p:attrName>style.color</p:attrName>
                                        </p:attrNameLst>
                                      </p:cBhvr>
                                      <p:by>
                                        <p:hsl h="7200000" s="0" l="0"/>
                                      </p:by>
                                    </p:animClr>
                                    <p:animClr clrSpc="hsl" dir="cw">
                                      <p:cBhvr>
                                        <p:cTn id="20" dur="2000" fill="hold"/>
                                        <p:tgtEl>
                                          <p:spTgt spid="12"/>
                                        </p:tgtEl>
                                        <p:attrNameLst>
                                          <p:attrName>fillcolor</p:attrName>
                                        </p:attrNameLst>
                                      </p:cBhvr>
                                      <p:by>
                                        <p:hsl h="7200000" s="0" l="0"/>
                                      </p:by>
                                    </p:animClr>
                                    <p:animClr clrSpc="hsl" dir="cw">
                                      <p:cBhvr>
                                        <p:cTn id="21" dur="2000" fill="hold"/>
                                        <p:tgtEl>
                                          <p:spTgt spid="12"/>
                                        </p:tgtEl>
                                        <p:attrNameLst>
                                          <p:attrName>stroke.color</p:attrName>
                                        </p:attrNameLst>
                                      </p:cBhvr>
                                      <p:by>
                                        <p:hsl h="7200000" s="0" l="0"/>
                                      </p:by>
                                    </p:animClr>
                                    <p:set>
                                      <p:cBhvr>
                                        <p:cTn id="22" dur="2000" fill="hold"/>
                                        <p:tgtEl>
                                          <p:spTgt spid="12"/>
                                        </p:tgtEl>
                                        <p:attrNameLst>
                                          <p:attrName>fill.type</p:attrName>
                                        </p:attrNameLst>
                                      </p:cBhvr>
                                      <p:to>
                                        <p:strVal val="solid"/>
                                      </p:to>
                                    </p:set>
                                  </p:childTnLst>
                                </p:cTn>
                              </p:par>
                              <p:par>
                                <p:cTn id="23" presetID="21" presetClass="emph" presetSubtype="0" repeatCount="indefinite" fill="hold" grpId="0" nodeType="withEffect">
                                  <p:stCondLst>
                                    <p:cond delay="1300"/>
                                  </p:stCondLst>
                                  <p:childTnLst>
                                    <p:animClr clrSpc="hsl" dir="cw">
                                      <p:cBhvr override="childStyle">
                                        <p:cTn id="24" dur="2000" fill="hold"/>
                                        <p:tgtEl>
                                          <p:spTgt spid="13"/>
                                        </p:tgtEl>
                                        <p:attrNameLst>
                                          <p:attrName>style.color</p:attrName>
                                        </p:attrNameLst>
                                      </p:cBhvr>
                                      <p:by>
                                        <p:hsl h="7200000" s="0" l="0"/>
                                      </p:by>
                                    </p:animClr>
                                    <p:animClr clrSpc="hsl" dir="cw">
                                      <p:cBhvr>
                                        <p:cTn id="25" dur="2000" fill="hold"/>
                                        <p:tgtEl>
                                          <p:spTgt spid="13"/>
                                        </p:tgtEl>
                                        <p:attrNameLst>
                                          <p:attrName>fillcolor</p:attrName>
                                        </p:attrNameLst>
                                      </p:cBhvr>
                                      <p:by>
                                        <p:hsl h="7200000" s="0" l="0"/>
                                      </p:by>
                                    </p:animClr>
                                    <p:animClr clrSpc="hsl" dir="cw">
                                      <p:cBhvr>
                                        <p:cTn id="26" dur="2000" fill="hold"/>
                                        <p:tgtEl>
                                          <p:spTgt spid="13"/>
                                        </p:tgtEl>
                                        <p:attrNameLst>
                                          <p:attrName>stroke.color</p:attrName>
                                        </p:attrNameLst>
                                      </p:cBhvr>
                                      <p:by>
                                        <p:hsl h="7200000" s="0" l="0"/>
                                      </p:by>
                                    </p:animClr>
                                    <p:set>
                                      <p:cBhvr>
                                        <p:cTn id="27" dur="2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5" name="Group 4"/>
          <p:cNvGrpSpPr/>
          <p:nvPr/>
        </p:nvGrpSpPr>
        <p:grpSpPr>
          <a:xfrm>
            <a:off x="1504106" y="1551825"/>
            <a:ext cx="9126631" cy="4673484"/>
            <a:chOff x="1504106" y="1551825"/>
            <a:chExt cx="9126631" cy="467348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07" y="1551825"/>
              <a:ext cx="9126630" cy="4673484"/>
            </a:xfrm>
            <a:prstGeom prst="rect">
              <a:avLst/>
            </a:prstGeom>
            <a:ln>
              <a:noFill/>
            </a:ln>
            <a:effectLst>
              <a:outerShdw blurRad="190500" algn="tl" rotWithShape="0">
                <a:srgbClr val="000000">
                  <a:alpha val="70000"/>
                </a:srgbClr>
              </a:outerShdw>
            </a:effectLst>
          </p:spPr>
        </p:pic>
        <p:sp>
          <p:nvSpPr>
            <p:cNvPr id="4" name="Rectangle 3"/>
            <p:cNvSpPr/>
            <p:nvPr/>
          </p:nvSpPr>
          <p:spPr>
            <a:xfrm>
              <a:off x="3158836" y="4276436"/>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04106" y="4996488"/>
              <a:ext cx="7796911"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04106" y="5690981"/>
              <a:ext cx="9126631" cy="534328"/>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904095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9" name="Group 8"/>
          <p:cNvGrpSpPr/>
          <p:nvPr/>
        </p:nvGrpSpPr>
        <p:grpSpPr>
          <a:xfrm>
            <a:off x="1504105" y="1551825"/>
            <a:ext cx="9126632" cy="4713132"/>
            <a:chOff x="1790700" y="1678940"/>
            <a:chExt cx="8655628" cy="4469898"/>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2593"/>
            <a:stretch/>
          </p:blipFill>
          <p:spPr>
            <a:xfrm>
              <a:off x="1790700" y="1678940"/>
              <a:ext cx="8655628" cy="4454005"/>
            </a:xfrm>
            <a:prstGeom prst="rect">
              <a:avLst/>
            </a:prstGeom>
            <a:ln>
              <a:noFill/>
            </a:ln>
            <a:effectLst>
              <a:outerShdw blurRad="190500" algn="tl" rotWithShape="0">
                <a:srgbClr val="000000">
                  <a:alpha val="70000"/>
                </a:srgbClr>
              </a:outerShdw>
            </a:effectLst>
          </p:spPr>
        </p:pic>
        <p:sp>
          <p:nvSpPr>
            <p:cNvPr id="14" name="Rectangle 13"/>
            <p:cNvSpPr/>
            <p:nvPr/>
          </p:nvSpPr>
          <p:spPr>
            <a:xfrm>
              <a:off x="3315854" y="4230255"/>
              <a:ext cx="6797964"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90700" y="4948112"/>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90700" y="5797856"/>
              <a:ext cx="7353300" cy="350982"/>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2481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Working</a:t>
            </a:r>
            <a:endParaRPr lang="en-US" sz="3600" dirty="0">
              <a:solidFill>
                <a:srgbClr val="D9C39E"/>
              </a:solidFill>
              <a:latin typeface="Verdana" panose="020B0604030504040204" pitchFamily="34" charset="0"/>
              <a:ea typeface="Verdana" panose="020B0604030504040204" pitchFamily="34" charset="0"/>
            </a:endParaRPr>
          </a:p>
        </p:txBody>
      </p:sp>
      <p:grpSp>
        <p:nvGrpSpPr>
          <p:cNvPr id="13" name="Group 12"/>
          <p:cNvGrpSpPr/>
          <p:nvPr/>
        </p:nvGrpSpPr>
        <p:grpSpPr>
          <a:xfrm>
            <a:off x="1504105" y="1551825"/>
            <a:ext cx="9126632" cy="4714775"/>
            <a:chOff x="1760251" y="1575189"/>
            <a:chExt cx="8686077" cy="4714775"/>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2614"/>
            <a:stretch/>
          </p:blipFill>
          <p:spPr>
            <a:xfrm>
              <a:off x="1760251" y="1575189"/>
              <a:ext cx="8649131" cy="4714775"/>
            </a:xfrm>
            <a:prstGeom prst="rect">
              <a:avLst/>
            </a:prstGeom>
          </p:spPr>
        </p:pic>
        <p:sp>
          <p:nvSpPr>
            <p:cNvPr id="15" name="Rectangle 14"/>
            <p:cNvSpPr/>
            <p:nvPr/>
          </p:nvSpPr>
          <p:spPr>
            <a:xfrm>
              <a:off x="3306617" y="4089129"/>
              <a:ext cx="6557819" cy="35098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90700" y="4806986"/>
              <a:ext cx="8655628" cy="482869"/>
            </a:xfrm>
            <a:prstGeom prst="rect">
              <a:avLst/>
            </a:prstGeom>
            <a:solidFill>
              <a:srgbClr val="FFD9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0700" y="5682288"/>
              <a:ext cx="8655628" cy="51938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291781" y="2327564"/>
              <a:ext cx="452582" cy="1872401"/>
            </a:xfrm>
            <a:prstGeom prst="downArrow">
              <a:avLst>
                <a:gd name="adj1" fmla="val 50000"/>
                <a:gd name="adj2" fmla="val 125510"/>
              </a:avLst>
            </a:prstGeom>
            <a:solidFill>
              <a:srgbClr val="FF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3690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Analysis</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ounded Rectangle 5"/>
          <p:cNvSpPr/>
          <p:nvPr/>
        </p:nvSpPr>
        <p:spPr>
          <a:xfrm>
            <a:off x="497343" y="1728260"/>
            <a:ext cx="3826232"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apple-system"/>
              </a:rPr>
              <a:t>Key Scheduling Time</a:t>
            </a:r>
            <a:endParaRPr lang="en-US" sz="2400" b="1" dirty="0">
              <a:solidFill>
                <a:schemeClr val="bg2">
                  <a:lumMod val="25000"/>
                </a:schemeClr>
              </a:solidFill>
              <a:latin typeface="-apple-system"/>
            </a:endParaRPr>
          </a:p>
        </p:txBody>
      </p:sp>
      <p:pic>
        <p:nvPicPr>
          <p:cNvPr id="11266" name="Picture 2" descr="D:\Python\cshb-model\project\img\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1728260"/>
            <a:ext cx="6040755" cy="46743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26649" y="2695194"/>
            <a:ext cx="4171922" cy="923330"/>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observation of the Key Scheduling time for AES algorithm on 1,00,000 keys (1 lakh).</a:t>
            </a:r>
            <a:endParaRPr lang="en-US" i="0" dirty="0" smtClean="0">
              <a:solidFill>
                <a:srgbClr val="674D2F"/>
              </a:solidFill>
              <a:latin typeface="Verdana" panose="020B0604030504040204" pitchFamily="34" charset="0"/>
              <a:ea typeface="Verdana" panose="020B060403050404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4071926"/>
            <a:ext cx="3624079" cy="1739558"/>
          </a:xfrm>
          <a:prstGeom prst="rect">
            <a:avLst/>
          </a:prstGeom>
        </p:spPr>
      </p:pic>
    </p:spTree>
    <p:extLst>
      <p:ext uri="{BB962C8B-B14F-4D97-AF65-F5344CB8AC3E}">
        <p14:creationId xmlns:p14="http://schemas.microsoft.com/office/powerpoint/2010/main" val="41817931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15" y="566420"/>
            <a:ext cx="9970770" cy="5965736"/>
          </a:xfrm>
          <a:prstGeom prst="rect">
            <a:avLst/>
          </a:prstGeom>
        </p:spPr>
      </p:pic>
    </p:spTree>
    <p:extLst>
      <p:ext uri="{BB962C8B-B14F-4D97-AF65-F5344CB8AC3E}">
        <p14:creationId xmlns:p14="http://schemas.microsoft.com/office/powerpoint/2010/main" val="2981166147"/>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720" y="436879"/>
            <a:ext cx="8453120" cy="6230263"/>
          </a:xfrm>
          <a:prstGeom prst="rect">
            <a:avLst/>
          </a:prstGeom>
        </p:spPr>
      </p:pic>
    </p:spTree>
    <p:extLst>
      <p:ext uri="{BB962C8B-B14F-4D97-AF65-F5344CB8AC3E}">
        <p14:creationId xmlns:p14="http://schemas.microsoft.com/office/powerpoint/2010/main" val="82068180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0772" y="611804"/>
            <a:ext cx="10160747" cy="4431983"/>
          </a:xfrm>
          <a:prstGeom prst="rect">
            <a:avLst/>
          </a:prstGeom>
        </p:spPr>
        <p:txBody>
          <a:bodyPr wrap="square">
            <a:spAutoFit/>
          </a:bodyPr>
          <a:lstStyle/>
          <a:p>
            <a:pPr>
              <a:lnSpc>
                <a:spcPct val="200000"/>
              </a:lnSpc>
            </a:pPr>
            <a:r>
              <a:rPr lang="en-US" sz="2400" b="1" dirty="0">
                <a:solidFill>
                  <a:srgbClr val="674D2F"/>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We can observe that the proposed AES-512 algorithm takes twice the time than </a:t>
            </a:r>
            <a:r>
              <a:rPr lang="en-US" dirty="0" smtClean="0">
                <a:solidFill>
                  <a:srgbClr val="674D2F"/>
                </a:solidFill>
                <a:latin typeface="Verdana" panose="020B0604030504040204" pitchFamily="34" charset="0"/>
                <a:ea typeface="Verdana" panose="020B0604030504040204" pitchFamily="34" charset="0"/>
              </a:rPr>
              <a:t>AES-128</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There exist certain key combination for which AES-512 is even faster than traditional AES</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However, the traditional AES key scheduling works on 128 bit state but AES-512 works on 512 bit state. </a:t>
            </a:r>
            <a:r>
              <a:rPr lang="en-US" dirty="0" smtClean="0">
                <a:solidFill>
                  <a:srgbClr val="674D2F"/>
                </a:solidFill>
                <a:latin typeface="Verdana" panose="020B0604030504040204" pitchFamily="34" charset="0"/>
                <a:ea typeface="Verdana" panose="020B0604030504040204" pitchFamily="34" charset="0"/>
              </a:rPr>
              <a:t>Therefore </a:t>
            </a:r>
            <a:r>
              <a:rPr lang="en-US" dirty="0">
                <a:solidFill>
                  <a:srgbClr val="674D2F"/>
                </a:solidFill>
                <a:latin typeface="Verdana" panose="020B0604030504040204" pitchFamily="34" charset="0"/>
                <a:ea typeface="Verdana" panose="020B0604030504040204" pitchFamily="34" charset="0"/>
              </a:rPr>
              <a:t>we can observe that the Throughput for AES-512 higher than other AES </a:t>
            </a:r>
            <a:r>
              <a:rPr lang="en-US" dirty="0" smtClean="0">
                <a:solidFill>
                  <a:srgbClr val="674D2F"/>
                </a:solidFill>
                <a:latin typeface="Verdana" panose="020B0604030504040204" pitchFamily="34" charset="0"/>
                <a:ea typeface="Verdana" panose="020B0604030504040204" pitchFamily="34" charset="0"/>
              </a:rPr>
              <a:t>variants.</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In the worst case, AES-512 can be </a:t>
            </a:r>
            <a:r>
              <a:rPr lang="en-US" dirty="0" smtClean="0">
                <a:solidFill>
                  <a:srgbClr val="674D2F"/>
                </a:solidFill>
                <a:latin typeface="Verdana" panose="020B0604030504040204" pitchFamily="34" charset="0"/>
                <a:ea typeface="Verdana" panose="020B0604030504040204" pitchFamily="34" charset="0"/>
              </a:rPr>
              <a:t>delayed up to </a:t>
            </a:r>
            <a:r>
              <a:rPr lang="en-US" dirty="0">
                <a:solidFill>
                  <a:srgbClr val="674D2F"/>
                </a:solidFill>
                <a:latin typeface="Verdana" panose="020B0604030504040204" pitchFamily="34" charset="0"/>
                <a:ea typeface="Verdana" panose="020B0604030504040204" pitchFamily="34" charset="0"/>
              </a:rPr>
              <a:t>3 milliseconds which is around 1/100th of the second considering that Key Expansion occur only once while encrypting and decrypting.</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3429707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7022" y="468420"/>
            <a:ext cx="4633457"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apple-system"/>
              </a:rPr>
              <a:t>Variation in Key Scheduling</a:t>
            </a:r>
            <a:endParaRPr lang="en-US" sz="2400" b="1" dirty="0">
              <a:solidFill>
                <a:schemeClr val="bg2">
                  <a:lumMod val="25000"/>
                </a:schemeClr>
              </a:solidFill>
              <a:latin typeface="-apple-system"/>
            </a:endParaRPr>
          </a:p>
        </p:txBody>
      </p:sp>
      <p:sp>
        <p:nvSpPr>
          <p:cNvPr id="7" name="Rectangle 6"/>
          <p:cNvSpPr/>
          <p:nvPr/>
        </p:nvSpPr>
        <p:spPr>
          <a:xfrm>
            <a:off x="1043068" y="1201674"/>
            <a:ext cx="10407252" cy="1477328"/>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Pearson product-moment correlation </a:t>
            </a:r>
            <a:r>
              <a:rPr lang="en-US" dirty="0" smtClean="0">
                <a:solidFill>
                  <a:srgbClr val="674D2F"/>
                </a:solidFill>
                <a:latin typeface="Verdana" panose="020B0604030504040204" pitchFamily="34" charset="0"/>
                <a:ea typeface="Verdana" panose="020B0604030504040204" pitchFamily="34" charset="0"/>
              </a:rPr>
              <a:t>coefficients </a:t>
            </a:r>
            <a:r>
              <a:rPr lang="en-US" dirty="0">
                <a:solidFill>
                  <a:srgbClr val="674D2F"/>
                </a:solidFill>
                <a:latin typeface="Verdana" panose="020B0604030504040204" pitchFamily="34" charset="0"/>
                <a:ea typeface="Verdana" panose="020B0604030504040204" pitchFamily="34" charset="0"/>
              </a:rPr>
              <a:t>of single and double dimensional array.</a:t>
            </a:r>
          </a:p>
          <a:p>
            <a:endParaRPr lang="en-US" dirty="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The analysis of secret key and last round keys for 1,00,000 (1 lakh) observation, where the symbol 'ρ' represents the new state generate is strong when the </a:t>
            </a:r>
            <a:r>
              <a:rPr lang="en-US" dirty="0" smtClean="0">
                <a:solidFill>
                  <a:srgbClr val="674D2F"/>
                </a:solidFill>
                <a:latin typeface="Verdana" panose="020B0604030504040204" pitchFamily="34" charset="0"/>
                <a:ea typeface="Verdana" panose="020B0604030504040204" pitchFamily="34" charset="0"/>
              </a:rPr>
              <a:t>correlation </a:t>
            </a:r>
            <a:r>
              <a:rPr lang="en-US" dirty="0">
                <a:solidFill>
                  <a:srgbClr val="674D2F"/>
                </a:solidFill>
                <a:latin typeface="Verdana" panose="020B0604030504040204" pitchFamily="34" charset="0"/>
                <a:ea typeface="Verdana" panose="020B0604030504040204" pitchFamily="34" charset="0"/>
              </a:rPr>
              <a:t>is in range 0.25 to -0.25</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50245"/>
          <a:stretch/>
        </p:blipFill>
        <p:spPr>
          <a:xfrm>
            <a:off x="1725116" y="2756520"/>
            <a:ext cx="8741768" cy="4101480"/>
          </a:xfrm>
          <a:prstGeom prst="rect">
            <a:avLst/>
          </a:prstGeom>
        </p:spPr>
      </p:pic>
    </p:spTree>
    <p:extLst>
      <p:ext uri="{BB962C8B-B14F-4D97-AF65-F5344CB8AC3E}">
        <p14:creationId xmlns:p14="http://schemas.microsoft.com/office/powerpoint/2010/main" val="277339804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53360"/>
          <a:stretch/>
        </p:blipFill>
        <p:spPr>
          <a:xfrm>
            <a:off x="1325666" y="0"/>
            <a:ext cx="9540668" cy="41960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24174" b="68542"/>
          <a:stretch/>
        </p:blipFill>
        <p:spPr>
          <a:xfrm>
            <a:off x="3587749" y="4442464"/>
            <a:ext cx="5016501" cy="2415536"/>
          </a:xfrm>
          <a:prstGeom prst="rect">
            <a:avLst/>
          </a:prstGeom>
        </p:spPr>
      </p:pic>
    </p:spTree>
    <p:extLst>
      <p:ext uri="{BB962C8B-B14F-4D97-AF65-F5344CB8AC3E}">
        <p14:creationId xmlns:p14="http://schemas.microsoft.com/office/powerpoint/2010/main" val="3989977089"/>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30078"/>
          <a:stretch/>
        </p:blipFill>
        <p:spPr>
          <a:xfrm>
            <a:off x="6235700" y="1158240"/>
            <a:ext cx="5956300" cy="4833904"/>
          </a:xfrm>
          <a:prstGeom prst="rect">
            <a:avLst/>
          </a:prstGeom>
        </p:spPr>
      </p:pic>
      <p:sp>
        <p:nvSpPr>
          <p:cNvPr id="5" name="Rectangle 4"/>
          <p:cNvSpPr/>
          <p:nvPr/>
        </p:nvSpPr>
        <p:spPr>
          <a:xfrm>
            <a:off x="423433" y="1310524"/>
            <a:ext cx="5812267" cy="3877985"/>
          </a:xfrm>
          <a:prstGeom prst="rect">
            <a:avLst/>
          </a:prstGeom>
        </p:spPr>
        <p:txBody>
          <a:bodyPr wrap="square">
            <a:spAutoFit/>
          </a:bodyPr>
          <a:lstStyle/>
          <a:p>
            <a:pPr>
              <a:lnSpc>
                <a:spcPct val="200000"/>
              </a:lnSpc>
            </a:pPr>
            <a:r>
              <a:rPr lang="en-US" sz="2400" b="1" dirty="0">
                <a:solidFill>
                  <a:srgbClr val="674D2F"/>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AES-128 Key Schedule have less </a:t>
            </a:r>
            <a:r>
              <a:rPr lang="en-US" dirty="0" smtClean="0">
                <a:solidFill>
                  <a:srgbClr val="674D2F"/>
                </a:solidFill>
                <a:latin typeface="Verdana" panose="020B0604030504040204" pitchFamily="34" charset="0"/>
                <a:ea typeface="Verdana" panose="020B0604030504040204" pitchFamily="34" charset="0"/>
              </a:rPr>
              <a:t>correlation </a:t>
            </a:r>
            <a:r>
              <a:rPr lang="en-US" dirty="0">
                <a:solidFill>
                  <a:srgbClr val="674D2F"/>
                </a:solidFill>
                <a:latin typeface="Verdana" panose="020B0604030504040204" pitchFamily="34" charset="0"/>
                <a:ea typeface="Verdana" panose="020B0604030504040204" pitchFamily="34" charset="0"/>
              </a:rPr>
              <a:t>hence it is produces more </a:t>
            </a:r>
            <a:r>
              <a:rPr lang="en-US" dirty="0" smtClean="0">
                <a:solidFill>
                  <a:srgbClr val="674D2F"/>
                </a:solidFill>
                <a:latin typeface="Verdana" panose="020B0604030504040204" pitchFamily="34" charset="0"/>
                <a:ea typeface="Verdana" panose="020B0604030504040204" pitchFamily="34" charset="0"/>
              </a:rPr>
              <a:t>variation</a:t>
            </a:r>
            <a:endParaRPr lang="en-US" dirty="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AES-256 and AES-192 is mainly have high </a:t>
            </a:r>
            <a:r>
              <a:rPr lang="en-US" dirty="0" smtClean="0">
                <a:solidFill>
                  <a:srgbClr val="674D2F"/>
                </a:solidFill>
                <a:latin typeface="Verdana" panose="020B0604030504040204" pitchFamily="34" charset="0"/>
                <a:ea typeface="Verdana" panose="020B0604030504040204" pitchFamily="34" charset="0"/>
              </a:rPr>
              <a:t>correlation </a:t>
            </a:r>
            <a:r>
              <a:rPr lang="en-US" dirty="0">
                <a:solidFill>
                  <a:srgbClr val="674D2F"/>
                </a:solidFill>
                <a:latin typeface="Verdana" panose="020B0604030504040204" pitchFamily="34" charset="0"/>
                <a:ea typeface="Verdana" panose="020B0604030504040204" pitchFamily="34" charset="0"/>
              </a:rPr>
              <a:t>or high negative </a:t>
            </a:r>
            <a:r>
              <a:rPr lang="en-US" dirty="0" smtClean="0">
                <a:solidFill>
                  <a:srgbClr val="674D2F"/>
                </a:solidFill>
                <a:latin typeface="Verdana" panose="020B0604030504040204" pitchFamily="34" charset="0"/>
                <a:ea typeface="Verdana" panose="020B0604030504040204" pitchFamily="34" charset="0"/>
              </a:rPr>
              <a:t>correlation</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AES-512 have slightly more </a:t>
            </a:r>
            <a:r>
              <a:rPr lang="en-US" dirty="0" smtClean="0">
                <a:solidFill>
                  <a:srgbClr val="674D2F"/>
                </a:solidFill>
                <a:latin typeface="Verdana" panose="020B0604030504040204" pitchFamily="34" charset="0"/>
                <a:ea typeface="Verdana" panose="020B0604030504040204" pitchFamily="34" charset="0"/>
              </a:rPr>
              <a:t>correlation </a:t>
            </a:r>
            <a:r>
              <a:rPr lang="en-US" dirty="0">
                <a:solidFill>
                  <a:srgbClr val="674D2F"/>
                </a:solidFill>
                <a:latin typeface="Verdana" panose="020B0604030504040204" pitchFamily="34" charset="0"/>
                <a:ea typeface="Verdana" panose="020B0604030504040204" pitchFamily="34" charset="0"/>
              </a:rPr>
              <a:t>as compared to </a:t>
            </a:r>
            <a:r>
              <a:rPr lang="en-US" dirty="0" smtClean="0">
                <a:solidFill>
                  <a:srgbClr val="674D2F"/>
                </a:solidFill>
                <a:latin typeface="Verdana" panose="020B0604030504040204" pitchFamily="34" charset="0"/>
                <a:ea typeface="Verdana" panose="020B0604030504040204" pitchFamily="34" charset="0"/>
              </a:rPr>
              <a:t>AES-128</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The order of key variations: </a:t>
            </a:r>
            <a:endParaRPr lang="en-US" dirty="0" smtClean="0">
              <a:solidFill>
                <a:srgbClr val="674D2F"/>
              </a:solidFill>
              <a:latin typeface="Verdana" panose="020B0604030504040204" pitchFamily="34" charset="0"/>
              <a:ea typeface="Verdana" panose="020B0604030504040204" pitchFamily="34" charset="0"/>
            </a:endParaRPr>
          </a:p>
          <a:p>
            <a:r>
              <a:rPr lang="en-US" dirty="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   AES-128 </a:t>
            </a:r>
            <a:r>
              <a:rPr lang="en-US" dirty="0">
                <a:solidFill>
                  <a:srgbClr val="674D2F"/>
                </a:solidFill>
                <a:latin typeface="Verdana" panose="020B0604030504040204" pitchFamily="34" charset="0"/>
                <a:ea typeface="Verdana" panose="020B0604030504040204" pitchFamily="34" charset="0"/>
              </a:rPr>
              <a:t>&gt; AES-512 &gt; AES-192 ≈ AES-256</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1843112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Abstract</a:t>
            </a:r>
            <a:endParaRPr lang="en-US" sz="3600" dirty="0">
              <a:solidFill>
                <a:srgbClr val="D9C39E"/>
              </a:solidFill>
              <a:latin typeface="Verdana" panose="020B0604030504040204" pitchFamily="34" charset="0"/>
              <a:ea typeface="Verdana" panose="020B0604030504040204" pitchFamily="34" charset="0"/>
            </a:endParaRPr>
          </a:p>
        </p:txBody>
      </p:sp>
      <p:sp>
        <p:nvSpPr>
          <p:cNvPr id="2" name="Rectangle 1"/>
          <p:cNvSpPr/>
          <p:nvPr/>
        </p:nvSpPr>
        <p:spPr>
          <a:xfrm>
            <a:off x="725943" y="1576311"/>
            <a:ext cx="10638743" cy="1015663"/>
          </a:xfrm>
          <a:prstGeom prst="rect">
            <a:avLst/>
          </a:prstGeom>
        </p:spPr>
        <p:txBody>
          <a:bodyPr wrap="square">
            <a:spAutoFit/>
          </a:bodyPr>
          <a:lstStyle/>
          <a:p>
            <a:r>
              <a:rPr lang="en-US" sz="2000" b="0" i="0" dirty="0" smtClean="0">
                <a:solidFill>
                  <a:srgbClr val="987146"/>
                </a:solidFill>
                <a:effectLst/>
                <a:latin typeface="Verdana" panose="020B0604030504040204" pitchFamily="34" charset="0"/>
                <a:ea typeface="Verdana" panose="020B0604030504040204" pitchFamily="34" charset="0"/>
              </a:rPr>
              <a:t>The idea here is to address two major data security threats that usually make any regular chat application vulnerable, the former is the </a:t>
            </a:r>
            <a:r>
              <a:rPr lang="en-US" sz="2000" b="1" i="0" dirty="0" smtClean="0">
                <a:solidFill>
                  <a:srgbClr val="987146"/>
                </a:solidFill>
                <a:effectLst/>
                <a:latin typeface="Verdana" panose="020B0604030504040204" pitchFamily="34" charset="0"/>
                <a:ea typeface="Verdana" panose="020B0604030504040204" pitchFamily="34" charset="0"/>
              </a:rPr>
              <a:t>Man in the Middle Attack</a:t>
            </a:r>
            <a:r>
              <a:rPr lang="en-US" sz="2000" b="0" i="0" dirty="0" smtClean="0">
                <a:solidFill>
                  <a:srgbClr val="987146"/>
                </a:solidFill>
                <a:effectLst/>
                <a:latin typeface="Verdana" panose="020B0604030504040204" pitchFamily="34" charset="0"/>
                <a:ea typeface="Verdana" panose="020B0604030504040204" pitchFamily="34" charset="0"/>
              </a:rPr>
              <a:t> (MITM Attack) and the latter is an incident of </a:t>
            </a:r>
            <a:r>
              <a:rPr lang="en-US" sz="2000" b="1" i="0" dirty="0" smtClean="0">
                <a:solidFill>
                  <a:srgbClr val="987146"/>
                </a:solidFill>
                <a:effectLst/>
                <a:latin typeface="Verdana" panose="020B0604030504040204" pitchFamily="34" charset="0"/>
                <a:ea typeface="Verdana" panose="020B0604030504040204" pitchFamily="34" charset="0"/>
              </a:rPr>
              <a:t>Data Breaching</a:t>
            </a:r>
            <a:r>
              <a:rPr lang="en-US" sz="2000" b="0" i="0" dirty="0" smtClean="0">
                <a:solidFill>
                  <a:srgbClr val="987146"/>
                </a:solidFill>
                <a:effectLst/>
                <a:latin typeface="Verdana" panose="020B0604030504040204" pitchFamily="34" charset="0"/>
                <a:ea typeface="Verdana" panose="020B0604030504040204" pitchFamily="34" charset="0"/>
              </a:rPr>
              <a:t>.</a:t>
            </a:r>
            <a:endParaRPr lang="en-US" sz="2000" dirty="0">
              <a:solidFill>
                <a:srgbClr val="987146"/>
              </a:solidFill>
              <a:latin typeface="Verdana" panose="020B0604030504040204" pitchFamily="34" charset="0"/>
              <a:ea typeface="Verdana" panose="020B0604030504040204" pitchFamily="34" charset="0"/>
            </a:endParaRPr>
          </a:p>
        </p:txBody>
      </p:sp>
      <p:pic>
        <p:nvPicPr>
          <p:cNvPr id="2050" name="Picture 2" descr="172 3D Hacker Illustrations - Free in PNG, BLEND, GLTF - IconScou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7" b="100000" l="10000" r="90000">
                        <a14:backgroundMark x1="85111" y1="66667" x2="83556" y2="93333"/>
                        <a14:backgroundMark x1="30667" y1="97556" x2="79778" y2="96222"/>
                      </a14:backgroundRemoval>
                    </a14:imgEffect>
                  </a14:imgLayer>
                </a14:imgProps>
              </a:ext>
              <a:ext uri="{28A0092B-C50C-407E-A947-70E740481C1C}">
                <a14:useLocalDpi xmlns:a14="http://schemas.microsoft.com/office/drawing/2010/main" val="0"/>
              </a:ext>
            </a:extLst>
          </a:blip>
          <a:srcRect/>
          <a:stretch>
            <a:fillRect/>
          </a:stretch>
        </p:blipFill>
        <p:spPr bwMode="auto">
          <a:xfrm>
            <a:off x="4696356" y="2959234"/>
            <a:ext cx="2822044" cy="28220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 center server isometric flat icon 3d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267" t="11299" r="24422" b="8928"/>
          <a:stretch/>
        </p:blipFill>
        <p:spPr bwMode="auto">
          <a:xfrm>
            <a:off x="9614845" y="2905908"/>
            <a:ext cx="1879601" cy="32186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remium User 3D Illustration download in PNG, OBJ or Blend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6" y="3052317"/>
            <a:ext cx="2148830" cy="2148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297" y="4262605"/>
            <a:ext cx="1375522" cy="1321789"/>
          </a:xfrm>
          <a:prstGeom prst="rect">
            <a:avLst/>
          </a:prstGeom>
        </p:spPr>
      </p:pic>
      <p:pic>
        <p:nvPicPr>
          <p:cNvPr id="4" name="Picture 3"/>
          <p:cNvPicPr>
            <a:picLocks noChangeAspect="1"/>
          </p:cNvPicPr>
          <p:nvPr/>
        </p:nvPicPr>
        <p:blipFill rotWithShape="1">
          <a:blip r:embed="rId7"/>
          <a:srcRect l="69830" t="36005" r="7544" b="41749"/>
          <a:stretch/>
        </p:blipFill>
        <p:spPr>
          <a:xfrm>
            <a:off x="6807199" y="4074160"/>
            <a:ext cx="711201" cy="701040"/>
          </a:xfrm>
          <a:prstGeom prst="rect">
            <a:avLst/>
          </a:prstGeom>
        </p:spPr>
      </p:pic>
      <p:pic>
        <p:nvPicPr>
          <p:cNvPr id="3" name="Picture 2"/>
          <p:cNvPicPr>
            <a:picLocks noChangeAspect="1"/>
          </p:cNvPicPr>
          <p:nvPr/>
        </p:nvPicPr>
        <p:blipFill rotWithShape="1">
          <a:blip r:embed="rId8">
            <a:extLst>
              <a:ext uri="{BEBA8EAE-BF5A-486C-A8C5-ECC9F3942E4B}">
                <a14:imgProps xmlns:a14="http://schemas.microsoft.com/office/drawing/2010/main">
                  <a14:imgLayer r:embed="rId9">
                    <a14:imgEffect>
                      <a14:backgroundRemoval t="38653" b="56110" l="73750" r="90000"/>
                    </a14:imgEffect>
                  </a14:imgLayer>
                </a14:imgProps>
              </a:ext>
            </a:extLst>
          </a:blip>
          <a:srcRect l="68783" t="38430" r="9562" b="44805"/>
          <a:stretch/>
        </p:blipFill>
        <p:spPr>
          <a:xfrm flipH="1">
            <a:off x="4795054" y="3986891"/>
            <a:ext cx="680718" cy="528320"/>
          </a:xfrm>
          <a:prstGeom prst="rect">
            <a:avLst/>
          </a:prstGeom>
        </p:spPr>
      </p:pic>
      <p:sp>
        <p:nvSpPr>
          <p:cNvPr id="13" name="Rectangle 12"/>
          <p:cNvSpPr/>
          <p:nvPr/>
        </p:nvSpPr>
        <p:spPr>
          <a:xfrm>
            <a:off x="4973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Man in the Middle Attack</a:t>
            </a:r>
          </a:p>
        </p:txBody>
      </p:sp>
      <p:sp>
        <p:nvSpPr>
          <p:cNvPr id="14" name="Rectangle 13"/>
          <p:cNvSpPr/>
          <p:nvPr/>
        </p:nvSpPr>
        <p:spPr>
          <a:xfrm>
            <a:off x="8676143" y="6148538"/>
            <a:ext cx="3419834" cy="338554"/>
          </a:xfrm>
          <a:prstGeom prst="rect">
            <a:avLst/>
          </a:prstGeom>
        </p:spPr>
        <p:txBody>
          <a:bodyPr wrap="square">
            <a:spAutoFit/>
          </a:bodyPr>
          <a:lstStyle/>
          <a:p>
            <a:pPr algn="ctr"/>
            <a:r>
              <a:rPr lang="en-US" sz="1600" b="0" i="0" dirty="0" smtClean="0">
                <a:solidFill>
                  <a:srgbClr val="D5A557"/>
                </a:solidFill>
                <a:effectLst/>
                <a:latin typeface="Verdana" panose="020B0604030504040204" pitchFamily="34" charset="0"/>
                <a:ea typeface="Verdana" panose="020B0604030504040204" pitchFamily="34" charset="0"/>
              </a:rPr>
              <a:t>Data Breaching</a:t>
            </a:r>
          </a:p>
        </p:txBody>
      </p:sp>
    </p:spTree>
    <p:extLst>
      <p:ext uri="{BB962C8B-B14F-4D97-AF65-F5344CB8AC3E}">
        <p14:creationId xmlns:p14="http://schemas.microsoft.com/office/powerpoint/2010/main" val="330366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 1.11111E-6 L 0.27383 -0.12199 " pathEditMode="relative" rAng="0" ptsTypes="AA">
                                      <p:cBhvr>
                                        <p:cTn id="6" dur="2000" fill="hold"/>
                                        <p:tgtEl>
                                          <p:spTgt spid="4"/>
                                        </p:tgtEl>
                                        <p:attrNameLst>
                                          <p:attrName>ppt_x</p:attrName>
                                          <p:attrName>ppt_y</p:attrName>
                                        </p:attrNameLst>
                                      </p:cBhvr>
                                      <p:rCtr x="13685" y="-6111"/>
                                    </p:animMotion>
                                  </p:childTnLst>
                                </p:cTn>
                              </p:par>
                              <p:par>
                                <p:cTn id="7" presetID="42" presetClass="path" presetSubtype="0" repeatCount="indefinite" accel="50000" decel="50000" autoRev="1" fill="hold" nodeType="withEffect">
                                  <p:stCondLst>
                                    <p:cond delay="0"/>
                                  </p:stCondLst>
                                  <p:childTnLst>
                                    <p:animMotion origin="layout" path="M -3.95833E-6 4.07407E-6 L -0.20065 0.07662 " pathEditMode="relative" rAng="0" ptsTypes="AA">
                                      <p:cBhvr>
                                        <p:cTn id="8" dur="2000" fill="hold"/>
                                        <p:tgtEl>
                                          <p:spTgt spid="3"/>
                                        </p:tgtEl>
                                        <p:attrNameLst>
                                          <p:attrName>ppt_x</p:attrName>
                                          <p:attrName>ppt_y</p:attrName>
                                        </p:attrNameLst>
                                      </p:cBhvr>
                                      <p:rCtr x="-10039" y="3819"/>
                                    </p:animMotion>
                                  </p:childTnLst>
                                </p:cTn>
                              </p:par>
                              <p:par>
                                <p:cTn id="9" presetID="21" presetClass="emph" presetSubtype="0" repeatCount="indefinite" fill="hold" grpId="0" nodeType="withEffect">
                                  <p:stCondLst>
                                    <p:cond delay="3500"/>
                                  </p:stCondLst>
                                  <p:childTnLst>
                                    <p:animClr clrSpc="hsl" dir="cw">
                                      <p:cBhvr override="childStyle">
                                        <p:cTn id="10" dur="2000" fill="hold"/>
                                        <p:tgtEl>
                                          <p:spTgt spid="13"/>
                                        </p:tgtEl>
                                        <p:attrNameLst>
                                          <p:attrName>style.color</p:attrName>
                                        </p:attrNameLst>
                                      </p:cBhvr>
                                      <p:by>
                                        <p:hsl h="7200000" s="0" l="0"/>
                                      </p:by>
                                    </p:animClr>
                                    <p:animClr clrSpc="hsl" dir="cw">
                                      <p:cBhvr>
                                        <p:cTn id="11" dur="2000" fill="hold"/>
                                        <p:tgtEl>
                                          <p:spTgt spid="13"/>
                                        </p:tgtEl>
                                        <p:attrNameLst>
                                          <p:attrName>fillcolor</p:attrName>
                                        </p:attrNameLst>
                                      </p:cBhvr>
                                      <p:by>
                                        <p:hsl h="7200000" s="0" l="0"/>
                                      </p:by>
                                    </p:animClr>
                                    <p:animClr clrSpc="hsl" dir="cw">
                                      <p:cBhvr>
                                        <p:cTn id="12" dur="2000" fill="hold"/>
                                        <p:tgtEl>
                                          <p:spTgt spid="13"/>
                                        </p:tgtEl>
                                        <p:attrNameLst>
                                          <p:attrName>stroke.color</p:attrName>
                                        </p:attrNameLst>
                                      </p:cBhvr>
                                      <p:by>
                                        <p:hsl h="7200000" s="0" l="0"/>
                                      </p:by>
                                    </p:animClr>
                                    <p:set>
                                      <p:cBhvr>
                                        <p:cTn id="13" dur="2000" fill="hold"/>
                                        <p:tgtEl>
                                          <p:spTgt spid="13"/>
                                        </p:tgtEl>
                                        <p:attrNameLst>
                                          <p:attrName>fill.type</p:attrName>
                                        </p:attrNameLst>
                                      </p:cBhvr>
                                      <p:to>
                                        <p:strVal val="solid"/>
                                      </p:to>
                                    </p:set>
                                  </p:childTnLst>
                                </p:cTn>
                              </p:par>
                              <p:par>
                                <p:cTn id="14" presetID="21" presetClass="emph" presetSubtype="0" repeatCount="indefinite" fill="hold" grpId="0" nodeType="withEffect">
                                  <p:stCondLst>
                                    <p:cond delay="3500"/>
                                  </p:stCondLst>
                                  <p:childTnLst>
                                    <p:animClr clrSpc="hsl" dir="cw">
                                      <p:cBhvr override="childStyle">
                                        <p:cTn id="15" dur="2000" fill="hold"/>
                                        <p:tgtEl>
                                          <p:spTgt spid="14"/>
                                        </p:tgtEl>
                                        <p:attrNameLst>
                                          <p:attrName>style.color</p:attrName>
                                        </p:attrNameLst>
                                      </p:cBhvr>
                                      <p:by>
                                        <p:hsl h="7200000" s="0" l="0"/>
                                      </p:by>
                                    </p:animClr>
                                    <p:animClr clrSpc="hsl" dir="cw">
                                      <p:cBhvr>
                                        <p:cTn id="16" dur="2000" fill="hold"/>
                                        <p:tgtEl>
                                          <p:spTgt spid="14"/>
                                        </p:tgtEl>
                                        <p:attrNameLst>
                                          <p:attrName>fillcolor</p:attrName>
                                        </p:attrNameLst>
                                      </p:cBhvr>
                                      <p:by>
                                        <p:hsl h="7200000" s="0" l="0"/>
                                      </p:by>
                                    </p:animClr>
                                    <p:animClr clrSpc="hsl" dir="cw">
                                      <p:cBhvr>
                                        <p:cTn id="17" dur="2000" fill="hold"/>
                                        <p:tgtEl>
                                          <p:spTgt spid="14"/>
                                        </p:tgtEl>
                                        <p:attrNameLst>
                                          <p:attrName>stroke.color</p:attrName>
                                        </p:attrNameLst>
                                      </p:cBhvr>
                                      <p:by>
                                        <p:hsl h="7200000" s="0" l="0"/>
                                      </p:by>
                                    </p:animClr>
                                    <p:set>
                                      <p:cBhvr>
                                        <p:cTn id="18" dur="20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7022" y="468420"/>
            <a:ext cx="5375138" cy="65573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apple-system"/>
              </a:rPr>
              <a:t>Encryption and Decryption Time</a:t>
            </a:r>
            <a:endParaRPr lang="en-US" sz="2400" b="1" dirty="0">
              <a:solidFill>
                <a:schemeClr val="bg2">
                  <a:lumMod val="25000"/>
                </a:schemeClr>
              </a:solidFill>
              <a:latin typeface="-apple-system"/>
            </a:endParaRPr>
          </a:p>
        </p:txBody>
      </p:sp>
      <p:sp>
        <p:nvSpPr>
          <p:cNvPr id="7" name="Rectangle 6"/>
          <p:cNvSpPr/>
          <p:nvPr/>
        </p:nvSpPr>
        <p:spPr>
          <a:xfrm>
            <a:off x="1043068" y="1333754"/>
            <a:ext cx="10407252" cy="646331"/>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analysis of the time taken by the AES algorithm to perform encryption and decryption for different file sizes are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1267"/>
          <a:stretch/>
        </p:blipFill>
        <p:spPr>
          <a:xfrm>
            <a:off x="992437" y="2189683"/>
            <a:ext cx="10207127" cy="4668317"/>
          </a:xfrm>
          <a:prstGeom prst="rect">
            <a:avLst/>
          </a:prstGeom>
        </p:spPr>
      </p:pic>
    </p:spTree>
    <p:extLst>
      <p:ext uri="{BB962C8B-B14F-4D97-AF65-F5344CB8AC3E}">
        <p14:creationId xmlns:p14="http://schemas.microsoft.com/office/powerpoint/2010/main" val="386841025"/>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147"/>
          <a:stretch/>
        </p:blipFill>
        <p:spPr>
          <a:xfrm>
            <a:off x="634609" y="873760"/>
            <a:ext cx="10922782" cy="5110480"/>
          </a:xfrm>
          <a:prstGeom prst="rect">
            <a:avLst/>
          </a:prstGeom>
        </p:spPr>
      </p:pic>
    </p:spTree>
    <p:extLst>
      <p:ext uri="{BB962C8B-B14F-4D97-AF65-F5344CB8AC3E}">
        <p14:creationId xmlns:p14="http://schemas.microsoft.com/office/powerpoint/2010/main" val="626902292"/>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35" y="0"/>
            <a:ext cx="10505931" cy="4846320"/>
          </a:xfrm>
          <a:prstGeom prst="rect">
            <a:avLst/>
          </a:prstGeom>
        </p:spPr>
      </p:pic>
      <p:sp>
        <p:nvSpPr>
          <p:cNvPr id="6" name="Rectangle 5"/>
          <p:cNvSpPr/>
          <p:nvPr/>
        </p:nvSpPr>
        <p:spPr>
          <a:xfrm>
            <a:off x="843035" y="4846320"/>
            <a:ext cx="10325847" cy="1661993"/>
          </a:xfrm>
          <a:prstGeom prst="rect">
            <a:avLst/>
          </a:prstGeom>
        </p:spPr>
        <p:txBody>
          <a:bodyPr wrap="square">
            <a:spAutoFit/>
          </a:bodyPr>
          <a:lstStyle/>
          <a:p>
            <a:pPr>
              <a:lnSpc>
                <a:spcPct val="200000"/>
              </a:lnSpc>
            </a:pPr>
            <a:r>
              <a:rPr lang="en-US" sz="2400" b="1" dirty="0">
                <a:solidFill>
                  <a:srgbClr val="674D2F"/>
                </a:solidFill>
                <a:latin typeface="Verdana" panose="020B0604030504040204" pitchFamily="34" charset="0"/>
                <a:ea typeface="Verdana" panose="020B0604030504040204" pitchFamily="34" charset="0"/>
              </a:rPr>
              <a:t>Observation</a:t>
            </a: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AES-512 takes nearly same time as compared to other AES variants mainly </a:t>
            </a:r>
            <a:r>
              <a:rPr lang="en-US" dirty="0" smtClean="0">
                <a:solidFill>
                  <a:srgbClr val="674D2F"/>
                </a:solidFill>
                <a:latin typeface="Verdana" panose="020B0604030504040204" pitchFamily="34" charset="0"/>
                <a:ea typeface="Verdana" panose="020B0604030504040204" pitchFamily="34" charset="0"/>
              </a:rPr>
              <a:t>AES-256</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674D2F"/>
                </a:solidFill>
                <a:latin typeface="Verdana" panose="020B0604030504040204" pitchFamily="34" charset="0"/>
                <a:ea typeface="Verdana" panose="020B0604030504040204" pitchFamily="34" charset="0"/>
              </a:rPr>
              <a:t>However as the size of data increases the performance of AES-512 increases .</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802695"/>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Future Scope</a:t>
            </a:r>
            <a:endParaRPr lang="en-US" sz="3600" dirty="0">
              <a:solidFill>
                <a:srgbClr val="D9C39E"/>
              </a:solidFill>
              <a:latin typeface="Verdana" panose="020B0604030504040204" pitchFamily="34" charset="0"/>
              <a:ea typeface="Verdana" panose="020B0604030504040204" pitchFamily="34" charset="0"/>
            </a:endParaRPr>
          </a:p>
        </p:txBody>
      </p:sp>
      <p:grpSp>
        <p:nvGrpSpPr>
          <p:cNvPr id="6" name="Group 5"/>
          <p:cNvGrpSpPr/>
          <p:nvPr/>
        </p:nvGrpSpPr>
        <p:grpSpPr>
          <a:xfrm>
            <a:off x="7373073" y="0"/>
            <a:ext cx="4923099" cy="6858000"/>
            <a:chOff x="7373073" y="0"/>
            <a:chExt cx="4923099" cy="685800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0240"/>
            <a:stretch/>
          </p:blipFill>
          <p:spPr>
            <a:xfrm>
              <a:off x="7373073" y="0"/>
              <a:ext cx="4923099" cy="6858000"/>
            </a:xfrm>
            <a:prstGeom prst="rect">
              <a:avLst/>
            </a:prstGeom>
          </p:spPr>
        </p:pic>
        <p:sp>
          <p:nvSpPr>
            <p:cNvPr id="5" name="Right Triangle 4"/>
            <p:cNvSpPr/>
            <p:nvPr/>
          </p:nvSpPr>
          <p:spPr>
            <a:xfrm flipV="1">
              <a:off x="7373073" y="0"/>
              <a:ext cx="1256107"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34533" y="1333164"/>
            <a:ext cx="7397356" cy="480131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Optimization of existing AES-512 algorithm by grouping different operations in a round and implementing dynamic programming.</a:t>
            </a:r>
          </a:p>
          <a:p>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Methods to increase more variation for round keys in key scheduling for AES-512 with an attempt to bring it more closer to AES-128.</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Dynamic LSB Steganography implementation with an additional space for error bits to successfully detect manipulation of the data with higher accuracy.</a:t>
            </a:r>
          </a:p>
          <a:p>
            <a:pPr marL="285750" indent="-285750">
              <a:buFont typeface="Arial" panose="020B0604020202020204" pitchFamily="34" charset="0"/>
              <a:buChar char="•"/>
            </a:pPr>
            <a:endParaRPr lang="en-US" i="0"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Implementation of data schemas at server with additional features of </a:t>
            </a:r>
            <a:r>
              <a:rPr lang="en-US" dirty="0" err="1" smtClean="0">
                <a:solidFill>
                  <a:srgbClr val="674D2F"/>
                </a:solidFill>
                <a:latin typeface="Verdana" panose="020B0604030504040204" pitchFamily="34" charset="0"/>
                <a:ea typeface="Verdana" panose="020B0604030504040204" pitchFamily="34" charset="0"/>
              </a:rPr>
              <a:t>blockchain</a:t>
            </a:r>
            <a:r>
              <a:rPr lang="en-US" dirty="0" smtClean="0">
                <a:solidFill>
                  <a:srgbClr val="674D2F"/>
                </a:solidFill>
                <a:latin typeface="Verdana" panose="020B0604030504040204" pitchFamily="34" charset="0"/>
                <a:ea typeface="Verdana" panose="020B0604030504040204" pitchFamily="34" charset="0"/>
              </a:rPr>
              <a:t> by storing hash values. Comparing better alternatives for this implementation either using No-SQL (Firebase/MongoDB) or Relational SQL (</a:t>
            </a:r>
            <a:r>
              <a:rPr lang="en-US" dirty="0" err="1" smtClean="0">
                <a:solidFill>
                  <a:srgbClr val="674D2F"/>
                </a:solidFill>
                <a:latin typeface="Verdana" panose="020B0604030504040204" pitchFamily="34" charset="0"/>
                <a:ea typeface="Verdana" panose="020B0604030504040204" pitchFamily="34" charset="0"/>
              </a:rPr>
              <a:t>Supabase</a:t>
            </a:r>
            <a:r>
              <a:rPr lang="en-US" dirty="0" smtClean="0">
                <a:solidFill>
                  <a:srgbClr val="674D2F"/>
                </a:solidFill>
                <a:latin typeface="Verdana" panose="020B0604030504040204" pitchFamily="34" charset="0"/>
                <a:ea typeface="Verdana" panose="020B0604030504040204" pitchFamily="34" charset="0"/>
              </a:rPr>
              <a:t>/MySQL/Sqlite3).</a:t>
            </a:r>
            <a:endParaRPr lang="en-US" i="0" dirty="0" smtClean="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33887636"/>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3792"/>
            <a:ext cx="11466057" cy="4801314"/>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[1</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Yeuan-Kuen</a:t>
            </a:r>
            <a:r>
              <a:rPr lang="en-US" dirty="0" smtClean="0">
                <a:solidFill>
                  <a:srgbClr val="674D2F"/>
                </a:solidFill>
                <a:latin typeface="Verdana" panose="020B0604030504040204" pitchFamily="34" charset="0"/>
                <a:ea typeface="Verdana" panose="020B0604030504040204" pitchFamily="34" charset="0"/>
              </a:rPr>
              <a:t> Lee, Graeme Bell, Shih-Yu Huang, Ran-</a:t>
            </a:r>
            <a:r>
              <a:rPr lang="en-US" dirty="0" err="1" smtClean="0">
                <a:solidFill>
                  <a:srgbClr val="674D2F"/>
                </a:solidFill>
                <a:latin typeface="Verdana" panose="020B0604030504040204" pitchFamily="34" charset="0"/>
                <a:ea typeface="Verdana" panose="020B0604030504040204" pitchFamily="34" charset="0"/>
              </a:rPr>
              <a:t>Zan</a:t>
            </a:r>
            <a:r>
              <a:rPr lang="en-US" dirty="0" smtClean="0">
                <a:solidFill>
                  <a:srgbClr val="674D2F"/>
                </a:solidFill>
                <a:latin typeface="Verdana" panose="020B0604030504040204" pitchFamily="34" charset="0"/>
                <a:ea typeface="Verdana" panose="020B0604030504040204" pitchFamily="34" charset="0"/>
              </a:rPr>
              <a:t> Wang, and </a:t>
            </a:r>
            <a:r>
              <a:rPr lang="en-US" dirty="0" err="1" smtClean="0">
                <a:solidFill>
                  <a:srgbClr val="674D2F"/>
                </a:solidFill>
                <a:latin typeface="Verdana" panose="020B0604030504040204" pitchFamily="34" charset="0"/>
                <a:ea typeface="Verdana" panose="020B0604030504040204" pitchFamily="34" charset="0"/>
              </a:rPr>
              <a:t>Shyong</a:t>
            </a:r>
            <a:r>
              <a:rPr lang="en-US" dirty="0" smtClean="0">
                <a:solidFill>
                  <a:srgbClr val="674D2F"/>
                </a:solidFill>
                <a:latin typeface="Verdana" panose="020B0604030504040204" pitchFamily="34" charset="0"/>
                <a:ea typeface="Verdana" panose="020B0604030504040204" pitchFamily="34" charset="0"/>
              </a:rPr>
              <a:t>-Jian </a:t>
            </a:r>
            <a:r>
              <a:rPr lang="en-US" dirty="0" err="1" smtClean="0">
                <a:solidFill>
                  <a:srgbClr val="674D2F"/>
                </a:solidFill>
                <a:latin typeface="Verdana" panose="020B0604030504040204" pitchFamily="34" charset="0"/>
                <a:ea typeface="Verdana" panose="020B0604030504040204" pitchFamily="34" charset="0"/>
              </a:rPr>
              <a:t>Shyu</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An Advanced Least-Significant-Bit Embedding Scheme for </a:t>
            </a:r>
            <a:r>
              <a:rPr lang="en-US" i="1" dirty="0" err="1" smtClean="0">
                <a:solidFill>
                  <a:srgbClr val="987146"/>
                </a:solidFill>
                <a:latin typeface="Verdana" panose="020B0604030504040204" pitchFamily="34" charset="0"/>
                <a:ea typeface="Verdana" panose="020B0604030504040204" pitchFamily="34" charset="0"/>
              </a:rPr>
              <a:t>Steganographic</a:t>
            </a:r>
            <a:r>
              <a:rPr lang="en-US" i="1" dirty="0" smtClean="0">
                <a:solidFill>
                  <a:srgbClr val="987146"/>
                </a:solidFill>
                <a:latin typeface="Verdana" panose="020B0604030504040204" pitchFamily="34" charset="0"/>
                <a:ea typeface="Verdana" panose="020B0604030504040204" pitchFamily="34" charset="0"/>
              </a:rPr>
              <a:t> Encoding</a:t>
            </a:r>
            <a:r>
              <a:rPr lang="en-US" dirty="0" smtClean="0">
                <a:solidFill>
                  <a:srgbClr val="674D2F"/>
                </a:solidFill>
                <a:latin typeface="Verdana" panose="020B0604030504040204" pitchFamily="34" charset="0"/>
                <a:ea typeface="Verdana" panose="020B0604030504040204" pitchFamily="34" charset="0"/>
              </a:rPr>
              <a:t>”, 2009.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[2</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Applied Cryptography Protocols, Algorithms, and Source Code in C</a:t>
            </a:r>
            <a:r>
              <a:rPr lang="en-US" dirty="0" smtClean="0">
                <a:solidFill>
                  <a:srgbClr val="674D2F"/>
                </a:solidFill>
                <a:latin typeface="Verdana" panose="020B0604030504040204" pitchFamily="34" charset="0"/>
                <a:ea typeface="Verdana" panose="020B0604030504040204" pitchFamily="34" charset="0"/>
              </a:rPr>
              <a:t>”, A book by Bruce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[3</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dirty="0" smtClean="0">
                <a:solidFill>
                  <a:srgbClr val="674D2F"/>
                </a:solidFill>
                <a:latin typeface="Verdana" panose="020B0604030504040204" pitchFamily="34" charset="0"/>
                <a:ea typeface="Verdana" panose="020B0604030504040204" pitchFamily="34" charset="0"/>
              </a:rPr>
              <a:t>H. Gilbert and M. </a:t>
            </a:r>
            <a:r>
              <a:rPr lang="en-US" dirty="0" err="1" smtClean="0">
                <a:solidFill>
                  <a:srgbClr val="674D2F"/>
                </a:solidFill>
                <a:latin typeface="Verdana" panose="020B0604030504040204" pitchFamily="34" charset="0"/>
                <a:ea typeface="Verdana" panose="020B0604030504040204" pitchFamily="34" charset="0"/>
              </a:rPr>
              <a:t>Minier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A collision attack on seven rounds of </a:t>
            </a:r>
            <a:r>
              <a:rPr lang="en-US" i="1" dirty="0" err="1" smtClean="0">
                <a:solidFill>
                  <a:srgbClr val="987146"/>
                </a:solidFill>
                <a:latin typeface="Verdana" panose="020B0604030504040204" pitchFamily="34" charset="0"/>
                <a:ea typeface="Verdana" panose="020B0604030504040204" pitchFamily="34" charset="0"/>
              </a:rPr>
              <a:t>Rijndael</a:t>
            </a:r>
            <a:r>
              <a:rPr lang="en-US" dirty="0" smtClean="0">
                <a:solidFill>
                  <a:srgbClr val="674D2F"/>
                </a:solidFill>
                <a:latin typeface="Verdana" panose="020B0604030504040204" pitchFamily="34" charset="0"/>
                <a:ea typeface="Verdana" panose="020B0604030504040204" pitchFamily="34" charset="0"/>
              </a:rPr>
              <a:t>”, Proceedings of the 3rd AES Candidate Conference, (2000) April: 230-241.</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[4</a:t>
            </a:r>
            <a:r>
              <a:rPr lang="en-US" b="1" dirty="0">
                <a:solidFill>
                  <a:srgbClr val="674D2F"/>
                </a:solidFill>
                <a:latin typeface="Verdana" panose="020B0604030504040204" pitchFamily="34" charset="0"/>
                <a:ea typeface="Verdana" panose="020B0604030504040204" pitchFamily="34" charset="0"/>
              </a:rPr>
              <a:t>]</a:t>
            </a:r>
            <a:r>
              <a:rPr lang="en-US" dirty="0" smtClean="0">
                <a:solidFill>
                  <a:srgbClr val="674D2F"/>
                </a:solidFill>
                <a:latin typeface="Verdana" panose="020B0604030504040204" pitchFamily="34" charset="0"/>
                <a:ea typeface="Verdana" panose="020B0604030504040204" pitchFamily="34" charset="0"/>
              </a:rPr>
              <a:t> B. </a:t>
            </a:r>
            <a:r>
              <a:rPr lang="en-US" dirty="0" err="1" smtClean="0">
                <a:solidFill>
                  <a:srgbClr val="674D2F"/>
                </a:solidFill>
                <a:latin typeface="Verdana" panose="020B0604030504040204" pitchFamily="34" charset="0"/>
                <a:ea typeface="Verdana" panose="020B0604030504040204" pitchFamily="34" charset="0"/>
              </a:rPr>
              <a:t>Schneier</a:t>
            </a:r>
            <a:r>
              <a:rPr lang="en-US"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GOST Encryption Algorithm</a:t>
            </a:r>
            <a:r>
              <a:rPr lang="en-US" dirty="0" smtClean="0">
                <a:solidFill>
                  <a:srgbClr val="674D2F"/>
                </a:solidFill>
                <a:latin typeface="Verdana" panose="020B0604030504040204" pitchFamily="34" charset="0"/>
                <a:ea typeface="Verdana" panose="020B0604030504040204" pitchFamily="34" charset="0"/>
              </a:rPr>
              <a:t>”, Dr. Dobb’s Journal, v.20, n. 1, (1995) January: 123-124.</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[5]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Data security using 512 bits symmetric key based cryptography in cloud computing system</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Bijoy</a:t>
            </a:r>
            <a:r>
              <a:rPr lang="en-US" dirty="0" smtClean="0">
                <a:solidFill>
                  <a:srgbClr val="674D2F"/>
                </a:solidFill>
                <a:latin typeface="Verdana" panose="020B0604030504040204" pitchFamily="34" charset="0"/>
                <a:ea typeface="Verdana" panose="020B0604030504040204" pitchFamily="34" charset="0"/>
              </a:rPr>
              <a:t> Kumar Mandal, </a:t>
            </a:r>
            <a:r>
              <a:rPr lang="en-US" dirty="0" err="1" smtClean="0">
                <a:solidFill>
                  <a:srgbClr val="674D2F"/>
                </a:solidFill>
                <a:latin typeface="Verdana" panose="020B0604030504040204" pitchFamily="34" charset="0"/>
                <a:ea typeface="Verdana" panose="020B0604030504040204" pitchFamily="34" charset="0"/>
              </a:rPr>
              <a:t>Debnath</a:t>
            </a:r>
            <a:r>
              <a:rPr lang="en-US" dirty="0" smtClean="0">
                <a:solidFill>
                  <a:srgbClr val="674D2F"/>
                </a:solidFill>
                <a:latin typeface="Verdana" panose="020B0604030504040204" pitchFamily="34" charset="0"/>
                <a:ea typeface="Verdana" panose="020B0604030504040204" pitchFamily="34" charset="0"/>
              </a:rPr>
              <a:t> Bhattacharyya and Xiao-</a:t>
            </a:r>
            <a:r>
              <a:rPr lang="en-US" dirty="0" err="1" smtClean="0">
                <a:solidFill>
                  <a:srgbClr val="674D2F"/>
                </a:solidFill>
                <a:latin typeface="Verdana" panose="020B0604030504040204" pitchFamily="34" charset="0"/>
                <a:ea typeface="Verdana" panose="020B0604030504040204" pitchFamily="34" charset="0"/>
              </a:rPr>
              <a:t>Zhi</a:t>
            </a:r>
            <a:r>
              <a:rPr lang="en-US" dirty="0" smtClean="0">
                <a:solidFill>
                  <a:srgbClr val="674D2F"/>
                </a:solidFill>
                <a:latin typeface="Verdana" panose="020B0604030504040204" pitchFamily="34" charset="0"/>
                <a:ea typeface="Verdana" panose="020B0604030504040204" pitchFamily="34" charset="0"/>
              </a:rPr>
              <a:t> Gao, (2019)</a:t>
            </a:r>
          </a:p>
          <a:p>
            <a:endParaRPr lang="en-US" dirty="0" smtClean="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[6] “</a:t>
            </a:r>
            <a:r>
              <a:rPr lang="en-US" i="1" dirty="0" smtClean="0">
                <a:solidFill>
                  <a:srgbClr val="987146"/>
                </a:solidFill>
                <a:latin typeface="Verdana" panose="020B0604030504040204" pitchFamily="34" charset="0"/>
                <a:ea typeface="Verdana" panose="020B0604030504040204" pitchFamily="34" charset="0"/>
              </a:rPr>
              <a:t>Efficient High-Performance FPGA-</a:t>
            </a:r>
            <a:r>
              <a:rPr lang="en-US" i="1" dirty="0" err="1" smtClean="0">
                <a:solidFill>
                  <a:srgbClr val="987146"/>
                </a:solidFill>
                <a:latin typeface="Verdana" panose="020B0604030504040204" pitchFamily="34" charset="0"/>
                <a:ea typeface="Verdana" panose="020B0604030504040204" pitchFamily="34" charset="0"/>
              </a:rPr>
              <a:t>Redis</a:t>
            </a:r>
            <a:r>
              <a:rPr lang="en-US" i="1" dirty="0" smtClean="0">
                <a:solidFill>
                  <a:srgbClr val="987146"/>
                </a:solidFill>
                <a:latin typeface="Verdana" panose="020B0604030504040204" pitchFamily="34" charset="0"/>
                <a:ea typeface="Verdana" panose="020B0604030504040204" pitchFamily="34" charset="0"/>
              </a:rPr>
              <a:t> Hybrid NoSQL Caching System for </a:t>
            </a:r>
            <a:r>
              <a:rPr lang="en-US" i="1" dirty="0" err="1" smtClean="0">
                <a:solidFill>
                  <a:srgbClr val="987146"/>
                </a:solidFill>
                <a:latin typeface="Verdana" panose="020B0604030504040204" pitchFamily="34" charset="0"/>
                <a:ea typeface="Verdana" panose="020B0604030504040204" pitchFamily="34" charset="0"/>
              </a:rPr>
              <a:t>Blockchain</a:t>
            </a:r>
            <a:r>
              <a:rPr lang="en-US" i="1" dirty="0" smtClean="0">
                <a:solidFill>
                  <a:srgbClr val="987146"/>
                </a:solidFill>
                <a:latin typeface="Verdana" panose="020B0604030504040204" pitchFamily="34" charset="0"/>
                <a:ea typeface="Verdana" panose="020B0604030504040204" pitchFamily="34" charset="0"/>
              </a:rPr>
              <a:t> Scalability</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Abdurrashid</a:t>
            </a:r>
            <a:r>
              <a:rPr lang="en-US" dirty="0" smtClean="0">
                <a:solidFill>
                  <a:srgbClr val="674D2F"/>
                </a:solidFill>
                <a:latin typeface="Verdana" panose="020B0604030504040204" pitchFamily="34" charset="0"/>
                <a:ea typeface="Verdana" panose="020B0604030504040204" pitchFamily="34" charset="0"/>
              </a:rPr>
              <a:t> </a:t>
            </a:r>
            <a:r>
              <a:rPr lang="en-US" dirty="0" err="1" smtClean="0">
                <a:solidFill>
                  <a:srgbClr val="674D2F"/>
                </a:solidFill>
                <a:latin typeface="Verdana" panose="020B0604030504040204" pitchFamily="34" charset="0"/>
                <a:ea typeface="Verdana" panose="020B0604030504040204" pitchFamily="34" charset="0"/>
              </a:rPr>
              <a:t>IbrahimSankaMehdi</a:t>
            </a:r>
            <a:r>
              <a:rPr lang="en-US" dirty="0" smtClean="0">
                <a:solidFill>
                  <a:srgbClr val="674D2F"/>
                </a:solidFill>
                <a:latin typeface="Verdana" panose="020B0604030504040204" pitchFamily="34" charset="0"/>
                <a:ea typeface="Verdana" panose="020B0604030504040204" pitchFamily="34" charset="0"/>
              </a:rPr>
              <a:t> Hasan Chowdhury Ray </a:t>
            </a:r>
            <a:r>
              <a:rPr lang="en-US" dirty="0" err="1" smtClean="0">
                <a:solidFill>
                  <a:srgbClr val="674D2F"/>
                </a:solidFill>
                <a:latin typeface="Verdana" panose="020B0604030504040204" pitchFamily="34" charset="0"/>
                <a:ea typeface="Verdana" panose="020B0604030504040204" pitchFamily="34" charset="0"/>
              </a:rPr>
              <a:t>C.C.Cheung</a:t>
            </a:r>
            <a:r>
              <a:rPr lang="en-US" dirty="0" smtClean="0">
                <a:solidFill>
                  <a:srgbClr val="674D2F"/>
                </a:solidFill>
                <a:latin typeface="Verdana" panose="020B0604030504040204" pitchFamily="34" charset="0"/>
                <a:ea typeface="Verdana" panose="020B0604030504040204" pitchFamily="34" charset="0"/>
              </a:rPr>
              <a:t>, 2021.</a:t>
            </a:r>
            <a:endParaRPr lang="en-US"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4371278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43" y="257856"/>
            <a:ext cx="874258" cy="874258"/>
          </a:xfrm>
          <a:prstGeom prst="rect">
            <a:avLst/>
          </a:prstGeom>
        </p:spPr>
      </p:pic>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67543" y="371819"/>
            <a:ext cx="2656114"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Reference</a:t>
            </a:r>
            <a:endParaRPr lang="en-US" sz="3600" dirty="0">
              <a:solidFill>
                <a:srgbClr val="D9C39E"/>
              </a:solidFill>
              <a:latin typeface="Verdana" panose="020B0604030504040204" pitchFamily="34" charset="0"/>
              <a:ea typeface="Verdana" panose="020B0604030504040204" pitchFamily="34" charset="0"/>
            </a:endParaRPr>
          </a:p>
        </p:txBody>
      </p:sp>
      <p:sp>
        <p:nvSpPr>
          <p:cNvPr id="33" name="TextBox 32"/>
          <p:cNvSpPr txBox="1"/>
          <p:nvPr/>
        </p:nvSpPr>
        <p:spPr>
          <a:xfrm>
            <a:off x="497343" y="1469570"/>
            <a:ext cx="11259228" cy="4216539"/>
          </a:xfrm>
          <a:prstGeom prst="rect">
            <a:avLst/>
          </a:prstGeom>
          <a:noFill/>
        </p:spPr>
        <p:txBody>
          <a:bodyPr wrap="square" rtlCol="0">
            <a:spAutoFit/>
          </a:bodyPr>
          <a:lstStyle/>
          <a:p>
            <a:r>
              <a:rPr lang="en-US" b="1" dirty="0" smtClean="0">
                <a:solidFill>
                  <a:srgbClr val="674D2F"/>
                </a:solidFill>
                <a:latin typeface="Verdana" panose="020B0604030504040204" pitchFamily="34" charset="0"/>
                <a:ea typeface="Verdana" panose="020B0604030504040204" pitchFamily="34" charset="0"/>
              </a:rPr>
              <a:t>[7</a:t>
            </a:r>
            <a:r>
              <a:rPr lang="en-US" b="1" dirty="0">
                <a:solidFill>
                  <a:srgbClr val="674D2F"/>
                </a:solidFill>
                <a:latin typeface="Verdana" panose="020B0604030504040204" pitchFamily="34" charset="0"/>
                <a:ea typeface="Verdana" panose="020B0604030504040204" pitchFamily="34" charset="0"/>
              </a:rPr>
              <a:t>]</a:t>
            </a:r>
            <a:r>
              <a:rPr lang="en-US" b="1" dirty="0" smtClean="0">
                <a:solidFill>
                  <a:srgbClr val="674D2F"/>
                </a:solidFill>
                <a:latin typeface="Verdana" panose="020B0604030504040204" pitchFamily="34" charset="0"/>
                <a:ea typeface="Verdana" panose="020B0604030504040204" pitchFamily="34" charset="0"/>
              </a:rPr>
              <a:t> “</a:t>
            </a:r>
            <a:r>
              <a:rPr lang="en-US" i="1" dirty="0" smtClean="0">
                <a:solidFill>
                  <a:srgbClr val="987146"/>
                </a:solidFill>
                <a:latin typeface="Verdana" panose="020B0604030504040204" pitchFamily="34" charset="0"/>
                <a:ea typeface="Verdana" panose="020B0604030504040204" pitchFamily="34" charset="0"/>
              </a:rPr>
              <a:t>The </a:t>
            </a:r>
            <a:r>
              <a:rPr lang="en-US" i="1" dirty="0">
                <a:solidFill>
                  <a:srgbClr val="987146"/>
                </a:solidFill>
                <a:latin typeface="Verdana" panose="020B0604030504040204" pitchFamily="34" charset="0"/>
                <a:ea typeface="Verdana" panose="020B0604030504040204" pitchFamily="34" charset="0"/>
              </a:rPr>
              <a:t>Design of </a:t>
            </a:r>
            <a:r>
              <a:rPr lang="en-US" i="1" dirty="0" err="1">
                <a:solidFill>
                  <a:srgbClr val="987146"/>
                </a:solidFill>
                <a:latin typeface="Verdana" panose="020B0604030504040204" pitchFamily="34" charset="0"/>
                <a:ea typeface="Verdana" panose="020B0604030504040204" pitchFamily="34" charset="0"/>
              </a:rPr>
              <a:t>Rijndael</a:t>
            </a:r>
            <a:r>
              <a:rPr lang="en-US" i="1" dirty="0">
                <a:solidFill>
                  <a:srgbClr val="987146"/>
                </a:solidFill>
                <a:latin typeface="Verdana" panose="020B0604030504040204" pitchFamily="34" charset="0"/>
                <a:ea typeface="Verdana" panose="020B0604030504040204" pitchFamily="34" charset="0"/>
              </a:rPr>
              <a:t> AES – The Advanced Encryption </a:t>
            </a:r>
            <a:r>
              <a:rPr lang="en-US" i="1" dirty="0" smtClean="0">
                <a:solidFill>
                  <a:srgbClr val="987146"/>
                </a:solidFill>
                <a:latin typeface="Verdana" panose="020B0604030504040204" pitchFamily="34" charset="0"/>
                <a:ea typeface="Verdana" panose="020B0604030504040204" pitchFamily="34" charset="0"/>
              </a:rPr>
              <a:t>Standard</a:t>
            </a:r>
            <a:r>
              <a:rPr lang="en-US" dirty="0" smtClean="0">
                <a:solidFill>
                  <a:srgbClr val="674D2F"/>
                </a:solidFill>
                <a:latin typeface="Verdana" panose="020B0604030504040204" pitchFamily="34" charset="0"/>
                <a:ea typeface="Verdana" panose="020B0604030504040204" pitchFamily="34" charset="0"/>
              </a:rPr>
              <a:t>”, </a:t>
            </a:r>
            <a:r>
              <a:rPr lang="en-US" dirty="0">
                <a:solidFill>
                  <a:srgbClr val="674D2F"/>
                </a:solidFill>
                <a:latin typeface="Verdana" panose="020B0604030504040204" pitchFamily="34" charset="0"/>
                <a:ea typeface="Verdana" panose="020B0604030504040204" pitchFamily="34" charset="0"/>
              </a:rPr>
              <a:t>a book by Joan </a:t>
            </a:r>
            <a:r>
              <a:rPr lang="en-US" dirty="0" err="1">
                <a:solidFill>
                  <a:srgbClr val="674D2F"/>
                </a:solidFill>
                <a:latin typeface="Verdana" panose="020B0604030504040204" pitchFamily="34" charset="0"/>
                <a:ea typeface="Verdana" panose="020B0604030504040204" pitchFamily="34" charset="0"/>
              </a:rPr>
              <a:t>Daemen</a:t>
            </a:r>
            <a:r>
              <a:rPr lang="en-US" dirty="0">
                <a:solidFill>
                  <a:srgbClr val="674D2F"/>
                </a:solidFill>
                <a:latin typeface="Verdana" panose="020B0604030504040204" pitchFamily="34" charset="0"/>
                <a:ea typeface="Verdana" panose="020B0604030504040204" pitchFamily="34" charset="0"/>
              </a:rPr>
              <a:t>, Vincent </a:t>
            </a:r>
            <a:r>
              <a:rPr lang="en-US" dirty="0" err="1">
                <a:solidFill>
                  <a:srgbClr val="674D2F"/>
                </a:solidFill>
                <a:latin typeface="Verdana" panose="020B0604030504040204" pitchFamily="34" charset="0"/>
                <a:ea typeface="Verdana" panose="020B0604030504040204" pitchFamily="34" charset="0"/>
              </a:rPr>
              <a:t>Rijmen</a:t>
            </a:r>
            <a:r>
              <a:rPr lang="en-US" dirty="0">
                <a:solidFill>
                  <a:srgbClr val="674D2F"/>
                </a:solidFill>
                <a:latin typeface="Verdana" panose="020B0604030504040204" pitchFamily="34" charset="0"/>
                <a:ea typeface="Verdana" panose="020B0604030504040204" pitchFamily="34" charset="0"/>
              </a:rPr>
              <a:t>, November 26, 2001</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[8]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AES </a:t>
            </a:r>
            <a:r>
              <a:rPr lang="en-US" i="1" dirty="0">
                <a:solidFill>
                  <a:srgbClr val="987146"/>
                </a:solidFill>
                <a:latin typeface="Verdana" panose="020B0604030504040204" pitchFamily="34" charset="0"/>
                <a:ea typeface="Verdana" panose="020B0604030504040204" pitchFamily="34" charset="0"/>
              </a:rPr>
              <a:t>512: 512-bit Advanced Encryption Standard Algorithm Design and Evaluation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Abidalrahman</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Moh’d</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Yaser</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Jararweh</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Lo’ai</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Tawalbeh</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[9]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Ease </a:t>
            </a:r>
            <a:r>
              <a:rPr lang="en-US" i="1" dirty="0">
                <a:solidFill>
                  <a:srgbClr val="987146"/>
                </a:solidFill>
                <a:latin typeface="Verdana" panose="020B0604030504040204" pitchFamily="34" charset="0"/>
                <a:ea typeface="Verdana" panose="020B0604030504040204" pitchFamily="34" charset="0"/>
              </a:rPr>
              <a:t>of Side-Channel Attack on AES-192/256 by Targeting Extreme Keys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Antonie</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Wurcker</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[10]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Side </a:t>
            </a:r>
            <a:r>
              <a:rPr lang="en-US" i="1" dirty="0">
                <a:solidFill>
                  <a:srgbClr val="987146"/>
                </a:solidFill>
                <a:latin typeface="Verdana" panose="020B0604030504040204" pitchFamily="34" charset="0"/>
                <a:ea typeface="Verdana" panose="020B0604030504040204" pitchFamily="34" charset="0"/>
              </a:rPr>
              <a:t>Channel Power Analysis of an AES-256 Bootloader</a:t>
            </a:r>
            <a:r>
              <a:rPr lang="en-US" dirty="0">
                <a:solidFill>
                  <a:srgbClr val="674D2F"/>
                </a:solidFill>
                <a:latin typeface="Verdana" panose="020B0604030504040204" pitchFamily="34" charset="0"/>
                <a:ea typeface="Verdana" panose="020B0604030504040204" pitchFamily="34" charset="0"/>
              </a:rPr>
              <a:t>”, Colin </a:t>
            </a:r>
            <a:r>
              <a:rPr lang="en-US" dirty="0" err="1">
                <a:solidFill>
                  <a:srgbClr val="674D2F"/>
                </a:solidFill>
                <a:latin typeface="Verdana" panose="020B0604030504040204" pitchFamily="34" charset="0"/>
                <a:ea typeface="Verdana" panose="020B0604030504040204" pitchFamily="34" charset="0"/>
              </a:rPr>
              <a:t>O’Flynn</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Zhizing</a:t>
            </a:r>
            <a:r>
              <a:rPr lang="en-US" dirty="0">
                <a:solidFill>
                  <a:srgbClr val="674D2F"/>
                </a:solidFill>
                <a:latin typeface="Verdana" panose="020B0604030504040204" pitchFamily="34" charset="0"/>
                <a:ea typeface="Verdana" panose="020B0604030504040204" pitchFamily="34" charset="0"/>
              </a:rPr>
              <a:t> (David) Chen</a:t>
            </a:r>
            <a:r>
              <a:rPr lang="en-US" dirty="0" smtClean="0">
                <a:solidFill>
                  <a:srgbClr val="674D2F"/>
                </a:solidFill>
                <a:latin typeface="Verdana" panose="020B0604030504040204" pitchFamily="34" charset="0"/>
                <a:ea typeface="Verdana" panose="020B0604030504040204" pitchFamily="34" charset="0"/>
              </a:rPr>
              <a:t>.</a:t>
            </a:r>
          </a:p>
          <a:p>
            <a:endParaRPr lang="en-US" dirty="0">
              <a:solidFill>
                <a:srgbClr val="674D2F"/>
              </a:solidFill>
              <a:latin typeface="Verdana" panose="020B0604030504040204" pitchFamily="34" charset="0"/>
              <a:ea typeface="Verdana" panose="020B0604030504040204" pitchFamily="34" charset="0"/>
            </a:endParaRPr>
          </a:p>
          <a:p>
            <a:r>
              <a:rPr lang="en-US" b="1" dirty="0" smtClean="0">
                <a:solidFill>
                  <a:srgbClr val="674D2F"/>
                </a:solidFill>
                <a:latin typeface="Verdana" panose="020B0604030504040204" pitchFamily="34" charset="0"/>
                <a:ea typeface="Verdana" panose="020B0604030504040204" pitchFamily="34" charset="0"/>
              </a:rPr>
              <a:t>[11] </a:t>
            </a:r>
            <a:r>
              <a:rPr lang="en-US" dirty="0" smtClean="0">
                <a:solidFill>
                  <a:srgbClr val="674D2F"/>
                </a:solidFill>
                <a:latin typeface="Verdana" panose="020B0604030504040204" pitchFamily="34" charset="0"/>
                <a:ea typeface="Verdana" panose="020B0604030504040204" pitchFamily="34" charset="0"/>
              </a:rPr>
              <a:t>"</a:t>
            </a:r>
            <a:r>
              <a:rPr lang="en-US" i="1" dirty="0" smtClean="0">
                <a:solidFill>
                  <a:srgbClr val="987146"/>
                </a:solidFill>
                <a:latin typeface="Verdana" panose="020B0604030504040204" pitchFamily="34" charset="0"/>
                <a:ea typeface="Verdana" panose="020B0604030504040204" pitchFamily="34" charset="0"/>
              </a:rPr>
              <a:t>A </a:t>
            </a:r>
            <a:r>
              <a:rPr lang="en-US" i="1" dirty="0">
                <a:solidFill>
                  <a:srgbClr val="987146"/>
                </a:solidFill>
                <a:latin typeface="Verdana" panose="020B0604030504040204" pitchFamily="34" charset="0"/>
                <a:ea typeface="Verdana" panose="020B0604030504040204" pitchFamily="34" charset="0"/>
              </a:rPr>
              <a:t>Cost analysis of AES-128 and AES-512 on Apple mobile processors</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Vatchara</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Saicheur</a:t>
            </a:r>
            <a:r>
              <a:rPr lang="en-US" dirty="0">
                <a:solidFill>
                  <a:srgbClr val="674D2F"/>
                </a:solidFill>
                <a:latin typeface="Verdana" panose="020B0604030504040204" pitchFamily="34" charset="0"/>
                <a:ea typeface="Verdana" panose="020B0604030504040204" pitchFamily="34" charset="0"/>
              </a:rPr>
              <a:t> and </a:t>
            </a:r>
            <a:r>
              <a:rPr lang="en-US" dirty="0" err="1">
                <a:solidFill>
                  <a:srgbClr val="674D2F"/>
                </a:solidFill>
                <a:latin typeface="Verdana" panose="020B0604030504040204" pitchFamily="34" charset="0"/>
                <a:ea typeface="Verdana" panose="020B0604030504040204" pitchFamily="34" charset="0"/>
              </a:rPr>
              <a:t>Krerk</a:t>
            </a:r>
            <a:r>
              <a:rPr lang="en-US" dirty="0">
                <a:solidFill>
                  <a:srgbClr val="674D2F"/>
                </a:solidFill>
                <a:latin typeface="Verdana" panose="020B0604030504040204" pitchFamily="34" charset="0"/>
                <a:ea typeface="Verdana" panose="020B0604030504040204" pitchFamily="34" charset="0"/>
              </a:rPr>
              <a:t> </a:t>
            </a:r>
            <a:r>
              <a:rPr lang="en-US" dirty="0" err="1">
                <a:solidFill>
                  <a:srgbClr val="674D2F"/>
                </a:solidFill>
                <a:latin typeface="Verdana" panose="020B0604030504040204" pitchFamily="34" charset="0"/>
                <a:ea typeface="Verdana" panose="020B0604030504040204" pitchFamily="34" charset="0"/>
              </a:rPr>
              <a:t>Piromsopa</a:t>
            </a:r>
            <a:endParaRPr lang="en-US" dirty="0">
              <a:solidFill>
                <a:srgbClr val="674D2F"/>
              </a:solidFill>
              <a:latin typeface="Verdana" panose="020B0604030504040204" pitchFamily="34" charset="0"/>
              <a:ea typeface="Verdana" panose="020B0604030504040204" pitchFamily="34" charset="0"/>
            </a:endParaRPr>
          </a:p>
          <a:p>
            <a:endParaRPr lang="en-US" sz="1600" dirty="0">
              <a:solidFill>
                <a:srgbClr val="674D2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2937377"/>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86" y="934596"/>
            <a:ext cx="3029655" cy="3574045"/>
          </a:xfrm>
          <a:prstGeom prst="rect">
            <a:avLst/>
          </a:prstGeom>
        </p:spPr>
      </p:pic>
      <p:sp>
        <p:nvSpPr>
          <p:cNvPr id="27" name="TextBox 26"/>
          <p:cNvSpPr txBox="1"/>
          <p:nvPr/>
        </p:nvSpPr>
        <p:spPr>
          <a:xfrm>
            <a:off x="906176" y="5158806"/>
            <a:ext cx="5037424" cy="1015663"/>
          </a:xfrm>
          <a:prstGeom prst="rect">
            <a:avLst/>
          </a:prstGeom>
          <a:noFill/>
        </p:spPr>
        <p:txBody>
          <a:bodyPr wrap="square" rtlCol="0">
            <a:spAutoFit/>
          </a:bodyPr>
          <a:lstStyle/>
          <a:p>
            <a:pPr algn="ctr"/>
            <a:r>
              <a:rPr lang="en-US" sz="6000" dirty="0" smtClean="0">
                <a:solidFill>
                  <a:srgbClr val="8D5C16"/>
                </a:solidFill>
                <a:latin typeface="Verdana" panose="020B0604030504040204" pitchFamily="34" charset="0"/>
                <a:ea typeface="Verdana" panose="020B0604030504040204" pitchFamily="34" charset="0"/>
              </a:rPr>
              <a:t>THANK YOU</a:t>
            </a:r>
            <a:endParaRPr lang="en-US" sz="6000" dirty="0">
              <a:solidFill>
                <a:srgbClr val="8D5C16"/>
              </a:solidFill>
              <a:latin typeface="Verdana" panose="020B0604030504040204" pitchFamily="34" charset="0"/>
              <a:ea typeface="Verdana" panose="020B0604030504040204" pitchFamily="34" charset="0"/>
            </a:endParaRPr>
          </a:p>
        </p:txBody>
      </p:sp>
      <p:sp>
        <p:nvSpPr>
          <p:cNvPr id="4" name="Rounded Rectangle 3"/>
          <p:cNvSpPr/>
          <p:nvPr/>
        </p:nvSpPr>
        <p:spPr>
          <a:xfrm>
            <a:off x="7206344" y="435428"/>
            <a:ext cx="4256314" cy="5932714"/>
          </a:xfrm>
          <a:prstGeom prst="roundRect">
            <a:avLst>
              <a:gd name="adj" fmla="val 8227"/>
            </a:avLst>
          </a:prstGeom>
          <a:solidFill>
            <a:srgbClr val="F5E7C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IN" dirty="0">
              <a:solidFill>
                <a:srgbClr val="D9C39E"/>
              </a:solidFill>
              <a:latin typeface="Verdana" panose="020B0604030504040204" pitchFamily="34" charset="0"/>
              <a:ea typeface="Verdana" panose="020B0604030504040204" pitchFamily="34" charset="0"/>
            </a:endParaRPr>
          </a:p>
        </p:txBody>
      </p:sp>
      <p:sp>
        <p:nvSpPr>
          <p:cNvPr id="5" name="TextBox 4"/>
          <p:cNvSpPr txBox="1"/>
          <p:nvPr/>
        </p:nvSpPr>
        <p:spPr>
          <a:xfrm>
            <a:off x="7206344" y="739518"/>
            <a:ext cx="4256314" cy="5324535"/>
          </a:xfrm>
          <a:prstGeom prst="rect">
            <a:avLst/>
          </a:prstGeom>
          <a:noFill/>
        </p:spPr>
        <p:txBody>
          <a:bodyPr wrap="square" rtlCol="0">
            <a:spAutoFit/>
          </a:bodyPr>
          <a:lstStyle/>
          <a:p>
            <a:pPr algn="ctr"/>
            <a:r>
              <a:rPr lang="en-IN" sz="2800" dirty="0" err="1" smtClean="0">
                <a:solidFill>
                  <a:schemeClr val="bg1"/>
                </a:solidFill>
                <a:latin typeface="Verdana" panose="020B0604030504040204" pitchFamily="34" charset="0"/>
                <a:ea typeface="Verdana" panose="020B0604030504040204" pitchFamily="34" charset="0"/>
              </a:rPr>
              <a:t>Akash</a:t>
            </a:r>
            <a:r>
              <a:rPr lang="en-IN" sz="2800" dirty="0" smtClean="0">
                <a:solidFill>
                  <a:schemeClr val="bg1"/>
                </a:solidFill>
                <a:latin typeface="Verdana" panose="020B0604030504040204" pitchFamily="34" charset="0"/>
                <a:ea typeface="Verdana" panose="020B0604030504040204" pitchFamily="34" charset="0"/>
              </a:rPr>
              <a:t> Kumar Sen</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Arijit</a:t>
            </a:r>
            <a:r>
              <a:rPr lang="en-IN" sz="2800" dirty="0" smtClean="0">
                <a:solidFill>
                  <a:schemeClr val="bg1"/>
                </a:solidFill>
                <a:latin typeface="Verdana" panose="020B0604030504040204" pitchFamily="34" charset="0"/>
                <a:ea typeface="Verdana" panose="020B0604030504040204" pitchFamily="34" charset="0"/>
              </a:rPr>
              <a:t> Mukherjee</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07</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chemeClr val="bg1"/>
                </a:solidFill>
                <a:latin typeface="Verdana" panose="020B0604030504040204" pitchFamily="34" charset="0"/>
                <a:ea typeface="Verdana" panose="020B0604030504040204" pitchFamily="34" charset="0"/>
              </a:rPr>
              <a:t>Sandeep Shaw</a:t>
            </a: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22</a:t>
            </a:r>
          </a:p>
          <a:p>
            <a:pPr algn="ct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err="1" smtClean="0">
                <a:solidFill>
                  <a:schemeClr val="bg1"/>
                </a:solidFill>
                <a:latin typeface="Verdana" panose="020B0604030504040204" pitchFamily="34" charset="0"/>
                <a:ea typeface="Verdana" panose="020B0604030504040204" pitchFamily="34" charset="0"/>
              </a:rPr>
              <a:t>Surajit</a:t>
            </a:r>
            <a:r>
              <a:rPr lang="en-IN" sz="2800" dirty="0" smtClean="0">
                <a:solidFill>
                  <a:schemeClr val="bg1"/>
                </a:solidFill>
                <a:latin typeface="Verdana" panose="020B0604030504040204" pitchFamily="34" charset="0"/>
                <a:ea typeface="Verdana" panose="020B0604030504040204" pitchFamily="34" charset="0"/>
              </a:rPr>
              <a:t> </a:t>
            </a:r>
            <a:r>
              <a:rPr lang="en-IN" sz="2800" dirty="0" err="1" smtClean="0">
                <a:solidFill>
                  <a:schemeClr val="bg1"/>
                </a:solidFill>
                <a:latin typeface="Verdana" panose="020B0604030504040204" pitchFamily="34" charset="0"/>
                <a:ea typeface="Verdana" panose="020B0604030504040204" pitchFamily="34" charset="0"/>
              </a:rPr>
              <a:t>Bera</a:t>
            </a:r>
            <a:endParaRPr lang="en-IN" sz="2800" dirty="0" smtClean="0">
              <a:solidFill>
                <a:schemeClr val="bg1"/>
              </a:solidFill>
              <a:latin typeface="Verdana" panose="020B0604030504040204" pitchFamily="34" charset="0"/>
              <a:ea typeface="Verdana" panose="020B0604030504040204" pitchFamily="34" charset="0"/>
            </a:endParaRPr>
          </a:p>
          <a:p>
            <a:pPr algn="ctr"/>
            <a:r>
              <a:rPr lang="en-IN" sz="2800" dirty="0" smtClean="0">
                <a:solidFill>
                  <a:srgbClr val="D9C39E"/>
                </a:solidFill>
                <a:latin typeface="Verdana" panose="020B0604030504040204" pitchFamily="34" charset="0"/>
                <a:ea typeface="Verdana" panose="020B0604030504040204" pitchFamily="34" charset="0"/>
              </a:rPr>
              <a:t>GCECTB-R19-30</a:t>
            </a:r>
            <a:r>
              <a:rPr lang="en-IN" sz="3600" b="1" dirty="0" smtClean="0">
                <a:solidFill>
                  <a:srgbClr val="D9C39E"/>
                </a:solidFill>
                <a:latin typeface="Verdana" panose="020B0604030504040204" pitchFamily="34" charset="0"/>
                <a:ea typeface="Verdana" panose="020B0604030504040204" pitchFamily="34" charset="0"/>
              </a:rPr>
              <a:t>36</a:t>
            </a:r>
          </a:p>
        </p:txBody>
      </p:sp>
    </p:spTree>
    <p:extLst>
      <p:ext uri="{BB962C8B-B14F-4D97-AF65-F5344CB8AC3E}">
        <p14:creationId xmlns:p14="http://schemas.microsoft.com/office/powerpoint/2010/main" val="46219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autoRev="1" fill="hold" nodeType="withEffect">
                                  <p:stCondLst>
                                    <p:cond delay="0"/>
                                  </p:stCondLst>
                                  <p:childTnLst>
                                    <p:animMotion origin="layout" path="M 3.125E-6 7.40741E-7 L 0.00169 0.06042 L 0.00169 -0.0507 L 0.00273 0.00949 " pathEditMode="relative" rAng="0" ptsTypes="AAAA">
                                      <p:cBhvr>
                                        <p:cTn id="6" dur="5000" fill="hold"/>
                                        <p:tgtEl>
                                          <p:spTgt spid="3"/>
                                        </p:tgtEl>
                                        <p:attrNameLst>
                                          <p:attrName>ppt_x</p:attrName>
                                          <p:attrName>ppt_y</p:attrName>
                                        </p:attrNameLst>
                                      </p:cBhvr>
                                      <p:rCtr x="13000" y="48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9" y="1450767"/>
            <a:ext cx="6096000" cy="4801314"/>
          </a:xfrm>
          <a:prstGeom prst="rect">
            <a:avLst/>
          </a:prstGeom>
        </p:spPr>
        <p:txBody>
          <a:bodyPr>
            <a:spAutoFit/>
          </a:bodyPr>
          <a:lstStyle/>
          <a:p>
            <a:r>
              <a:rPr lang="en-US" b="0" i="0" dirty="0" smtClean="0">
                <a:solidFill>
                  <a:srgbClr val="674D2F"/>
                </a:solidFill>
                <a:effectLst/>
                <a:latin typeface="Verdana" panose="020B0604030504040204" pitchFamily="34" charset="0"/>
                <a:ea typeface="Verdana" panose="020B0604030504040204" pitchFamily="34" charset="0"/>
              </a:rPr>
              <a:t>We are living in the modern era of computers, smartphone and internet where most of our activity is digitalized and is performed online. </a:t>
            </a:r>
          </a:p>
          <a:p>
            <a:r>
              <a:rPr lang="en-US" b="0" i="0" dirty="0" smtClean="0">
                <a:solidFill>
                  <a:srgbClr val="674D2F"/>
                </a:solidFill>
                <a:effectLst/>
                <a:latin typeface="Verdana" panose="020B0604030504040204" pitchFamily="34" charset="0"/>
                <a:ea typeface="Verdana" panose="020B0604030504040204" pitchFamily="34" charset="0"/>
              </a:rPr>
              <a:t>The information on every aspects of our lives are being uploaded and transferred through internet.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Multiple digital transaction occur within splits of seconds as our data is uploaded and transferred through the computer networks via internet.</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Moreover, it is also important to secure the privacy as confidential online transaction or information might be accessed or manipulated by the attackers or any other third party attacks. Therefore to protect the data, the role of network security comes into action and to prioritize safety of confidential information across the network.</a:t>
            </a:r>
          </a:p>
        </p:txBody>
      </p:sp>
      <p:sp>
        <p:nvSpPr>
          <p:cNvPr id="11" name="Right Triangle 10"/>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437120" y="1450767"/>
            <a:ext cx="4318000" cy="4318000"/>
            <a:chOff x="6319520" y="1170214"/>
            <a:chExt cx="5191760" cy="5191760"/>
          </a:xfrm>
        </p:grpSpPr>
        <p:sp>
          <p:nvSpPr>
            <p:cNvPr id="5" name="Teardrop 4"/>
            <p:cNvSpPr/>
            <p:nvPr/>
          </p:nvSpPr>
          <p:spPr>
            <a:xfrm>
              <a:off x="6319520" y="1170214"/>
              <a:ext cx="5191760" cy="519176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oman, Smartphone,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27906" r="4879"/>
            <a:stretch/>
          </p:blipFill>
          <p:spPr bwMode="auto">
            <a:xfrm>
              <a:off x="6436903" y="1312612"/>
              <a:ext cx="4956993" cy="4906963"/>
            </a:xfrm>
            <a:prstGeom prst="teardrop">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85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3290886"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Introduction</a:t>
            </a:r>
            <a:endParaRPr lang="en-US" sz="3600" dirty="0">
              <a:solidFill>
                <a:srgbClr val="D9C39E"/>
              </a:solidFill>
              <a:latin typeface="Verdana" panose="020B0604030504040204" pitchFamily="34" charset="0"/>
              <a:ea typeface="Verdana" panose="020B0604030504040204" pitchFamily="34" charset="0"/>
            </a:endParaRPr>
          </a:p>
        </p:txBody>
      </p:sp>
      <p:sp>
        <p:nvSpPr>
          <p:cNvPr id="7" name="Rectangle 6"/>
          <p:cNvSpPr/>
          <p:nvPr/>
        </p:nvSpPr>
        <p:spPr>
          <a:xfrm>
            <a:off x="740228" y="1450767"/>
            <a:ext cx="6473372" cy="4524315"/>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project, we have proposed to build a secure and efficient model for data transmission between client and server and secure method of data storage in the server. </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This model will be illustrated using a text messaging application which will include</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Secure Hashing</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Advance Cryptography</a:t>
            </a:r>
          </a:p>
          <a:p>
            <a:pPr marL="285750" indent="-285750">
              <a:buFont typeface="Wingdings" panose="05000000000000000000" pitchFamily="2" charset="2"/>
              <a:buChar char="ü"/>
            </a:pPr>
            <a:r>
              <a:rPr lang="en-US" b="0" i="0" dirty="0" smtClean="0">
                <a:solidFill>
                  <a:srgbClr val="674D2F"/>
                </a:solidFill>
                <a:effectLst/>
                <a:latin typeface="Verdana" panose="020B0604030504040204" pitchFamily="34" charset="0"/>
                <a:ea typeface="Verdana" panose="020B0604030504040204" pitchFamily="34" charset="0"/>
              </a:rPr>
              <a:t>Steganography</a:t>
            </a:r>
          </a:p>
          <a:p>
            <a:pPr marL="285750" indent="-285750">
              <a:buFont typeface="Wingdings" panose="05000000000000000000" pitchFamily="2" charset="2"/>
              <a:buChar char="ü"/>
            </a:pPr>
            <a:r>
              <a:rPr lang="en-US" dirty="0">
                <a:solidFill>
                  <a:srgbClr val="674D2F"/>
                </a:solidFill>
                <a:latin typeface="Verdana" panose="020B0604030504040204" pitchFamily="34" charset="0"/>
                <a:ea typeface="Verdana" panose="020B0604030504040204" pitchFamily="34" charset="0"/>
              </a:rPr>
              <a:t>S</a:t>
            </a:r>
            <a:r>
              <a:rPr lang="en-US" b="0" i="0" dirty="0" smtClean="0">
                <a:solidFill>
                  <a:srgbClr val="674D2F"/>
                </a:solidFill>
                <a:effectLst/>
                <a:latin typeface="Verdana" panose="020B0604030504040204" pitchFamily="34" charset="0"/>
                <a:ea typeface="Verdana" panose="020B0604030504040204" pitchFamily="34" charset="0"/>
              </a:rPr>
              <a:t>ome concept of </a:t>
            </a:r>
            <a:r>
              <a:rPr lang="en-US" b="0" i="0" dirty="0" err="1" smtClean="0">
                <a:solidFill>
                  <a:srgbClr val="674D2F"/>
                </a:solidFill>
                <a:effectLst/>
                <a:latin typeface="Verdana" panose="020B0604030504040204" pitchFamily="34" charset="0"/>
                <a:ea typeface="Verdana" panose="020B0604030504040204" pitchFamily="34" charset="0"/>
              </a:rPr>
              <a:t>Blockchain</a:t>
            </a:r>
            <a:r>
              <a:rPr lang="en-US" b="0" i="0" dirty="0" smtClean="0">
                <a:solidFill>
                  <a:srgbClr val="674D2F"/>
                </a:solidFill>
                <a:effectLst/>
                <a:latin typeface="Verdana" panose="020B0604030504040204" pitchFamily="34" charset="0"/>
                <a:ea typeface="Verdana" panose="020B0604030504040204" pitchFamily="34" charset="0"/>
              </a:rPr>
              <a:t> with existing Database</a:t>
            </a:r>
          </a:p>
          <a:p>
            <a:endParaRPr lang="en-US" dirty="0">
              <a:solidFill>
                <a:srgbClr val="674D2F"/>
              </a:solidFill>
              <a:latin typeface="Verdana" panose="020B0604030504040204" pitchFamily="34" charset="0"/>
              <a:ea typeface="Verdana" panose="020B0604030504040204" pitchFamily="34" charset="0"/>
            </a:endParaRPr>
          </a:p>
          <a:p>
            <a:r>
              <a:rPr lang="en-US" b="0" i="0" dirty="0" smtClean="0">
                <a:solidFill>
                  <a:srgbClr val="674D2F"/>
                </a:solidFill>
                <a:effectLst/>
                <a:latin typeface="Verdana" panose="020B0604030504040204" pitchFamily="34" charset="0"/>
                <a:ea typeface="Verdana" panose="020B0604030504040204" pitchFamily="34" charset="0"/>
              </a:rPr>
              <a:t>Together it will be used to store and retrieve the message data in a more secure manner by protecting the data from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MITM Attack</a:t>
            </a:r>
            <a:r>
              <a:rPr lang="en-US" b="0" i="0" dirty="0" smtClean="0">
                <a:solidFill>
                  <a:srgbClr val="674D2F"/>
                </a:solidFill>
                <a:effectLst/>
                <a:latin typeface="Verdana" panose="020B0604030504040204" pitchFamily="34" charset="0"/>
                <a:ea typeface="Verdana" panose="020B0604030504040204" pitchFamily="34" charset="0"/>
              </a:rPr>
              <a:t>, </a:t>
            </a:r>
            <a:r>
              <a:rPr lang="en-US" b="0"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Spilling</a:t>
            </a:r>
            <a:r>
              <a:rPr lang="en-US" b="0" i="0" dirty="0" smtClean="0">
                <a:solidFill>
                  <a:srgbClr val="674D2F"/>
                </a:solidFill>
                <a:effectLst/>
                <a:latin typeface="Verdana" panose="020B0604030504040204" pitchFamily="34" charset="0"/>
                <a:ea typeface="Verdana" panose="020B0604030504040204" pitchFamily="34" charset="0"/>
              </a:rPr>
              <a:t>, Strong resistance to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Brute Force </a:t>
            </a:r>
            <a:r>
              <a:rPr lang="en-US" i="0" dirty="0" smtClean="0">
                <a:solidFill>
                  <a:srgbClr val="674D2F"/>
                </a:solidFill>
                <a:effectLst/>
                <a:latin typeface="Verdana" panose="020B0604030504040204" pitchFamily="34" charset="0"/>
                <a:ea typeface="Verdana" panose="020B0604030504040204" pitchFamily="34" charset="0"/>
              </a:rPr>
              <a:t>and </a:t>
            </a:r>
            <a:r>
              <a:rPr lang="en-US" i="0" dirty="0" smtClean="0">
                <a:solidFill>
                  <a:srgbClr val="674D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Side Channel Attack</a:t>
            </a:r>
          </a:p>
        </p:txBody>
      </p:sp>
      <p:sp>
        <p:nvSpPr>
          <p:cNvPr id="12" name="Right Triangle 11"/>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437120" y="1450767"/>
            <a:ext cx="4318000" cy="4318000"/>
            <a:chOff x="7437120" y="1450767"/>
            <a:chExt cx="4318000" cy="4318000"/>
          </a:xfrm>
        </p:grpSpPr>
        <p:sp>
          <p:nvSpPr>
            <p:cNvPr id="10" name="Teardrop 9"/>
            <p:cNvSpPr/>
            <p:nvPr/>
          </p:nvSpPr>
          <p:spPr>
            <a:xfrm>
              <a:off x="7437120" y="1450767"/>
              <a:ext cx="4318000" cy="4318000"/>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20231"/>
            <a:stretch/>
          </p:blipFill>
          <p:spPr>
            <a:xfrm>
              <a:off x="7534748" y="1542302"/>
              <a:ext cx="4122744" cy="4134931"/>
            </a:xfrm>
            <a:prstGeom prst="teardrop">
              <a:avLst/>
            </a:prstGeom>
          </p:spPr>
        </p:pic>
      </p:grpSp>
    </p:spTree>
    <p:extLst>
      <p:ext uri="{BB962C8B-B14F-4D97-AF65-F5344CB8AC3E}">
        <p14:creationId xmlns:p14="http://schemas.microsoft.com/office/powerpoint/2010/main" val="31327653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r>
              <a:rPr lang="en-US" b="0" i="0" dirty="0" smtClean="0">
                <a:solidFill>
                  <a:srgbClr val="674D2F"/>
                </a:solidFill>
                <a:effectLst/>
                <a:latin typeface="Verdana" panose="020B0604030504040204" pitchFamily="34" charset="0"/>
                <a:ea typeface="Verdana" panose="020B0604030504040204" pitchFamily="34" charset="0"/>
              </a:rPr>
              <a:t>In this section, we provide a brief literature review on recent progress in techniques with a focus on secure data encryption, effective steganography methods, and </a:t>
            </a:r>
            <a:r>
              <a:rPr lang="en-US" dirty="0" smtClean="0">
                <a:solidFill>
                  <a:srgbClr val="674D2F"/>
                </a:solidFill>
                <a:latin typeface="Verdana" panose="020B0604030504040204" pitchFamily="34" charset="0"/>
                <a:ea typeface="Verdana" panose="020B0604030504040204" pitchFamily="34" charset="0"/>
              </a:rPr>
              <a:t>compatible </a:t>
            </a:r>
            <a:r>
              <a:rPr lang="en-US" b="0" i="0" dirty="0" smtClean="0">
                <a:solidFill>
                  <a:srgbClr val="674D2F"/>
                </a:solidFill>
                <a:effectLst/>
                <a:latin typeface="Verdana" panose="020B0604030504040204" pitchFamily="34" charset="0"/>
                <a:ea typeface="Verdana" panose="020B0604030504040204" pitchFamily="34" charset="0"/>
              </a:rPr>
              <a:t>block-chained data integrity.</a:t>
            </a:r>
          </a:p>
          <a:p>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As of now, the AES is unbreakable, however, potential problems exist in AES-128 and AES-256. AES-256 is less susceptible to brute force attack but undergoes weak key schedule as compared AES-128. The side channel attack and new process of attacks is combined for boomerang and rectangle attacks. This uses the weaknesses of a few nonlinear transformations in the key schedule algorithm of ciphers and it can break some reduced-round versions of AES.</a:t>
            </a:r>
          </a:p>
        </p:txBody>
      </p:sp>
      <p:sp>
        <p:nvSpPr>
          <p:cNvPr id="9" name="Right Triangle 8"/>
          <p:cNvSpPr/>
          <p:nvPr/>
        </p:nvSpPr>
        <p:spPr>
          <a:xfrm flipH="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rgbClr val="D9C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000" r="17767"/>
          <a:stretch/>
        </p:blipFill>
        <p:spPr>
          <a:xfrm>
            <a:off x="7458548" y="1616548"/>
            <a:ext cx="4122744" cy="4122744"/>
          </a:xfrm>
          <a:prstGeom prst="teardrop">
            <a:avLst/>
          </a:prstGeom>
        </p:spPr>
      </p:pic>
    </p:spTree>
    <p:extLst>
      <p:ext uri="{BB962C8B-B14F-4D97-AF65-F5344CB8AC3E}">
        <p14:creationId xmlns:p14="http://schemas.microsoft.com/office/powerpoint/2010/main" val="20243458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Literature Survey</a:t>
            </a:r>
            <a:endParaRPr lang="en-US" sz="3600" dirty="0">
              <a:solidFill>
                <a:srgbClr val="D9C39E"/>
              </a:solidFill>
              <a:latin typeface="Verdana" panose="020B0604030504040204" pitchFamily="34" charset="0"/>
              <a:ea typeface="Verdana" panose="020B0604030504040204" pitchFamily="34" charset="0"/>
            </a:endParaRPr>
          </a:p>
        </p:txBody>
      </p:sp>
      <p:sp>
        <p:nvSpPr>
          <p:cNvPr id="6" name="Rectangle 5"/>
          <p:cNvSpPr/>
          <p:nvPr/>
        </p:nvSpPr>
        <p:spPr>
          <a:xfrm>
            <a:off x="740228" y="1450767"/>
            <a:ext cx="6473372" cy="424731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674D2F"/>
                </a:solidFill>
                <a:latin typeface="Verdana" panose="020B0604030504040204" pitchFamily="34" charset="0"/>
                <a:ea typeface="Verdana" panose="020B0604030504040204" pitchFamily="34" charset="0"/>
              </a:rPr>
              <a:t>Data retrieval from </a:t>
            </a:r>
            <a:r>
              <a:rPr lang="en-US" dirty="0" err="1" smtClean="0">
                <a:solidFill>
                  <a:srgbClr val="674D2F"/>
                </a:solidFill>
                <a:latin typeface="Verdana" panose="020B0604030504040204" pitchFamily="34" charset="0"/>
                <a:ea typeface="Verdana" panose="020B0604030504040204" pitchFamily="34" charset="0"/>
              </a:rPr>
              <a:t>stego</a:t>
            </a:r>
            <a:r>
              <a:rPr lang="en-US" dirty="0" smtClean="0">
                <a:solidFill>
                  <a:srgbClr val="674D2F"/>
                </a:solidFill>
                <a:latin typeface="Verdana" panose="020B0604030504040204" pitchFamily="34" charset="0"/>
                <a:ea typeface="Verdana" panose="020B0604030504040204" pitchFamily="34" charset="0"/>
              </a:rPr>
              <a:t>-object via </a:t>
            </a:r>
            <a:r>
              <a:rPr lang="en-US" i="0" dirty="0" smtClean="0">
                <a:solidFill>
                  <a:srgbClr val="674D2F"/>
                </a:solidFill>
                <a:latin typeface="Verdana" panose="020B0604030504040204" pitchFamily="34" charset="0"/>
                <a:ea typeface="Verdana" panose="020B0604030504040204" pitchFamily="34" charset="0"/>
              </a:rPr>
              <a:t>LSB image steganography is straightforward and data can be easily manipulated or accessed by the attacker. Therefore the data should be encrypted, image should be dynamically chosen to avoid less padding with high throughput and field for error detection.</a:t>
            </a:r>
          </a:p>
          <a:p>
            <a:pPr marL="285750" indent="-285750">
              <a:buFont typeface="Arial" panose="020B0604020202020204" pitchFamily="34" charset="0"/>
              <a:buChar char="•"/>
            </a:pPr>
            <a:endParaRPr lang="en-US" dirty="0">
              <a:solidFill>
                <a:srgbClr val="674D2F"/>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i="0" dirty="0" smtClean="0">
                <a:solidFill>
                  <a:srgbClr val="674D2F"/>
                </a:solidFill>
                <a:latin typeface="Verdana" panose="020B0604030504040204" pitchFamily="34" charset="0"/>
                <a:ea typeface="Verdana" panose="020B0604030504040204" pitchFamily="34" charset="0"/>
              </a:rPr>
              <a:t>The emergence of creating a hybrid model similar to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which supports the feasibility to  check data integrity without affecting the speed by using the traditional database approach. The main disadvantage of using </a:t>
            </a:r>
            <a:r>
              <a:rPr lang="en-US" i="0" dirty="0" err="1" smtClean="0">
                <a:solidFill>
                  <a:srgbClr val="674D2F"/>
                </a:solidFill>
                <a:latin typeface="Verdana" panose="020B0604030504040204" pitchFamily="34" charset="0"/>
                <a:ea typeface="Verdana" panose="020B0604030504040204" pitchFamily="34" charset="0"/>
              </a:rPr>
              <a:t>blockchain</a:t>
            </a:r>
            <a:r>
              <a:rPr lang="en-US" i="0" dirty="0" smtClean="0">
                <a:solidFill>
                  <a:srgbClr val="674D2F"/>
                </a:solidFill>
                <a:latin typeface="Verdana" panose="020B0604030504040204" pitchFamily="34" charset="0"/>
                <a:ea typeface="Verdana" panose="020B0604030504040204" pitchFamily="34" charset="0"/>
              </a:rPr>
              <a:t> technology is that as the size of the data increases the time complexity to verify every transaction also increases.</a:t>
            </a:r>
          </a:p>
        </p:txBody>
      </p:sp>
      <p:sp>
        <p:nvSpPr>
          <p:cNvPr id="9" name="Right Triangle 8"/>
          <p:cNvSpPr/>
          <p:nvPr/>
        </p:nvSpPr>
        <p:spPr>
          <a:xfrm flipH="1" flipV="1">
            <a:off x="6836229" y="0"/>
            <a:ext cx="5355771" cy="6858000"/>
          </a:xfrm>
          <a:prstGeom prst="rtTriangle">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p:cNvSpPr/>
          <p:nvPr/>
        </p:nvSpPr>
        <p:spPr>
          <a:xfrm>
            <a:off x="7366000" y="1524000"/>
            <a:ext cx="4307840" cy="4307840"/>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028F42-C93A-5A9A-D244-9613045CA3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l="8580" t="2798" r="5284" b="24298"/>
          <a:stretch/>
        </p:blipFill>
        <p:spPr>
          <a:xfrm>
            <a:off x="7458548" y="1591255"/>
            <a:ext cx="4122744" cy="4173331"/>
          </a:xfrm>
          <a:prstGeom prst="teardrop">
            <a:avLst/>
          </a:prstGeom>
        </p:spPr>
      </p:pic>
    </p:spTree>
    <p:extLst>
      <p:ext uri="{BB962C8B-B14F-4D97-AF65-F5344CB8AC3E}">
        <p14:creationId xmlns:p14="http://schemas.microsoft.com/office/powerpoint/2010/main" val="280791841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7343" y="1132114"/>
            <a:ext cx="4114800" cy="76200"/>
          </a:xfrm>
          <a:prstGeom prst="rect">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343" y="360933"/>
            <a:ext cx="4401228" cy="646331"/>
          </a:xfrm>
          <a:prstGeom prst="rect">
            <a:avLst/>
          </a:prstGeom>
          <a:noFill/>
        </p:spPr>
        <p:txBody>
          <a:bodyPr wrap="square" rtlCol="0">
            <a:spAutoFit/>
          </a:bodyPr>
          <a:lstStyle/>
          <a:p>
            <a:r>
              <a:rPr lang="en-US" sz="3600" dirty="0" smtClean="0">
                <a:solidFill>
                  <a:srgbClr val="D9C39E"/>
                </a:solidFill>
                <a:latin typeface="Verdana" panose="020B0604030504040204" pitchFamily="34" charset="0"/>
                <a:ea typeface="Verdana" panose="020B0604030504040204" pitchFamily="34" charset="0"/>
              </a:rPr>
              <a:t>Proposed Method</a:t>
            </a:r>
            <a:endParaRPr lang="en-US" sz="3600" dirty="0">
              <a:solidFill>
                <a:srgbClr val="D9C39E"/>
              </a:solidFill>
              <a:latin typeface="Verdana" panose="020B0604030504040204" pitchFamily="34" charset="0"/>
              <a:ea typeface="Verdana" panose="020B0604030504040204" pitchFamily="34" charset="0"/>
            </a:endParaRPr>
          </a:p>
        </p:txBody>
      </p:sp>
      <p:sp>
        <p:nvSpPr>
          <p:cNvPr id="5" name="Rectangle 4"/>
          <p:cNvSpPr/>
          <p:nvPr/>
        </p:nvSpPr>
        <p:spPr>
          <a:xfrm>
            <a:off x="740227" y="1450767"/>
            <a:ext cx="10925299" cy="2308324"/>
          </a:xfrm>
          <a:prstGeom prst="rect">
            <a:avLst/>
          </a:prstGeom>
        </p:spPr>
        <p:txBody>
          <a:bodyPr wrap="square">
            <a:spAutoFit/>
          </a:bodyPr>
          <a:lstStyle/>
          <a:p>
            <a:r>
              <a:rPr lang="en-US" dirty="0">
                <a:solidFill>
                  <a:srgbClr val="674D2F"/>
                </a:solidFill>
                <a:latin typeface="Verdana" panose="020B0604030504040204" pitchFamily="34" charset="0"/>
                <a:ea typeface="Verdana" panose="020B0604030504040204" pitchFamily="34" charset="0"/>
              </a:rPr>
              <a:t>The principle idea is to construct a model where at various phases of data transmission from client to server and vice-versa, a specific algorithm is utilized to secure the data. This algorithm includes hashing, dynamic crypto-steganography, and the use of hybrid </a:t>
            </a:r>
            <a:r>
              <a:rPr lang="en-US" dirty="0" err="1">
                <a:solidFill>
                  <a:srgbClr val="674D2F"/>
                </a:solidFill>
                <a:latin typeface="Verdana" panose="020B0604030504040204" pitchFamily="34" charset="0"/>
                <a:ea typeface="Verdana" panose="020B0604030504040204" pitchFamily="34" charset="0"/>
              </a:rPr>
              <a:t>blockchain</a:t>
            </a:r>
            <a:r>
              <a:rPr lang="en-US" dirty="0">
                <a:solidFill>
                  <a:srgbClr val="674D2F"/>
                </a:solidFill>
                <a:latin typeface="Verdana" panose="020B0604030504040204" pitchFamily="34" charset="0"/>
                <a:ea typeface="Verdana" panose="020B0604030504040204" pitchFamily="34" charset="0"/>
              </a:rPr>
              <a:t> database storage. </a:t>
            </a:r>
            <a:endParaRPr lang="en-US" dirty="0" smtClean="0">
              <a:solidFill>
                <a:srgbClr val="674D2F"/>
              </a:solidFill>
              <a:latin typeface="Verdana" panose="020B0604030504040204" pitchFamily="34" charset="0"/>
              <a:ea typeface="Verdana" panose="020B0604030504040204" pitchFamily="34" charset="0"/>
            </a:endParaRPr>
          </a:p>
          <a:p>
            <a:endParaRPr lang="en-US" dirty="0">
              <a:solidFill>
                <a:srgbClr val="674D2F"/>
              </a:solidFill>
              <a:latin typeface="Verdana" panose="020B0604030504040204" pitchFamily="34" charset="0"/>
              <a:ea typeface="Verdana" panose="020B0604030504040204" pitchFamily="34" charset="0"/>
            </a:endParaRPr>
          </a:p>
          <a:p>
            <a:r>
              <a:rPr lang="en-US" dirty="0" smtClean="0">
                <a:solidFill>
                  <a:srgbClr val="674D2F"/>
                </a:solidFill>
                <a:latin typeface="Verdana" panose="020B0604030504040204" pitchFamily="34" charset="0"/>
                <a:ea typeface="Verdana" panose="020B0604030504040204" pitchFamily="34" charset="0"/>
              </a:rPr>
              <a:t>Thus </a:t>
            </a:r>
            <a:r>
              <a:rPr lang="en-US" dirty="0">
                <a:solidFill>
                  <a:srgbClr val="674D2F"/>
                </a:solidFill>
                <a:latin typeface="Verdana" panose="020B0604030504040204" pitchFamily="34" charset="0"/>
                <a:ea typeface="Verdana" panose="020B0604030504040204" pitchFamily="34" charset="0"/>
              </a:rPr>
              <a:t>this model of various algorithms is used to implement a text messaging app system that provides a secure data transfer from the client to the server and stores that particular data inside the database such that the integrity of data is conserved.</a:t>
            </a:r>
            <a:endParaRPr lang="en-US" i="0" dirty="0" smtClean="0">
              <a:solidFill>
                <a:srgbClr val="674D2F"/>
              </a:solidFill>
              <a:latin typeface="Verdana" panose="020B0604030504040204" pitchFamily="34" charset="0"/>
              <a:ea typeface="Verdana" panose="020B0604030504040204" pitchFamily="34" charset="0"/>
            </a:endParaRPr>
          </a:p>
        </p:txBody>
      </p:sp>
      <p:sp>
        <p:nvSpPr>
          <p:cNvPr id="2" name="Rounded Rectangle 1"/>
          <p:cNvSpPr/>
          <p:nvPr/>
        </p:nvSpPr>
        <p:spPr>
          <a:xfrm>
            <a:off x="1949532" y="4184210"/>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Constant Key Storing</a:t>
            </a:r>
          </a:p>
        </p:txBody>
      </p:sp>
      <p:sp>
        <p:nvSpPr>
          <p:cNvPr id="7" name="Rounded Rectangle 6"/>
          <p:cNvSpPr/>
          <p:nvPr/>
        </p:nvSpPr>
        <p:spPr>
          <a:xfrm>
            <a:off x="5557645" y="4175019"/>
            <a:ext cx="4418283" cy="655736"/>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Hashing </a:t>
            </a:r>
            <a:r>
              <a:rPr lang="en-US" sz="2400" b="1" dirty="0" smtClean="0">
                <a:solidFill>
                  <a:srgbClr val="604C4B"/>
                </a:solidFill>
              </a:rPr>
              <a:t>&amp; </a:t>
            </a:r>
            <a:r>
              <a:rPr lang="en-US" sz="2400" b="1" dirty="0">
                <a:solidFill>
                  <a:srgbClr val="604C4B"/>
                </a:solidFill>
              </a:rPr>
              <a:t>Dynamic Encryption</a:t>
            </a:r>
          </a:p>
        </p:txBody>
      </p:sp>
      <p:sp>
        <p:nvSpPr>
          <p:cNvPr id="8" name="Rounded Rectangle 7"/>
          <p:cNvSpPr/>
          <p:nvPr/>
        </p:nvSpPr>
        <p:spPr>
          <a:xfrm>
            <a:off x="324591" y="5255874"/>
            <a:ext cx="3249882"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Image Steganography</a:t>
            </a:r>
          </a:p>
        </p:txBody>
      </p:sp>
      <p:sp>
        <p:nvSpPr>
          <p:cNvPr id="9" name="Rounded Rectangle 8"/>
          <p:cNvSpPr/>
          <p:nvPr/>
        </p:nvSpPr>
        <p:spPr>
          <a:xfrm>
            <a:off x="3845952" y="5265065"/>
            <a:ext cx="39564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Storing Data to Server</a:t>
            </a:r>
          </a:p>
        </p:txBody>
      </p:sp>
      <p:sp>
        <p:nvSpPr>
          <p:cNvPr id="10" name="Rounded Rectangle 9"/>
          <p:cNvSpPr/>
          <p:nvPr/>
        </p:nvSpPr>
        <p:spPr>
          <a:xfrm>
            <a:off x="8073896" y="5265065"/>
            <a:ext cx="3804065" cy="646545"/>
          </a:xfrm>
          <a:prstGeom prst="roundRect">
            <a:avLst>
              <a:gd name="adj" fmla="val 50000"/>
            </a:avLst>
          </a:prstGeom>
          <a:solidFill>
            <a:srgbClr val="F5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04C4B"/>
                </a:solidFill>
              </a:rPr>
              <a:t>Fetching Data from Server</a:t>
            </a:r>
          </a:p>
        </p:txBody>
      </p:sp>
    </p:spTree>
    <p:extLst>
      <p:ext uri="{BB962C8B-B14F-4D97-AF65-F5344CB8AC3E}">
        <p14:creationId xmlns:p14="http://schemas.microsoft.com/office/powerpoint/2010/main" val="5692985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2261</Words>
  <Application>Microsoft Office PowerPoint</Application>
  <PresentationFormat>Widescreen</PresentationFormat>
  <Paragraphs>262</Paragraphs>
  <Slides>46</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-apple-system</vt: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shaw</dc:creator>
  <cp:lastModifiedBy>Sandeep shaw</cp:lastModifiedBy>
  <cp:revision>62</cp:revision>
  <dcterms:created xsi:type="dcterms:W3CDTF">2022-11-27T15:14:27Z</dcterms:created>
  <dcterms:modified xsi:type="dcterms:W3CDTF">2022-11-28T15:16:52Z</dcterms:modified>
</cp:coreProperties>
</file>